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9" r:id="rId27"/>
    <p:sldId id="281" r:id="rId28"/>
    <p:sldId id="282" r:id="rId29"/>
    <p:sldId id="283" r:id="rId30"/>
    <p:sldId id="300" r:id="rId31"/>
    <p:sldId id="284" r:id="rId32"/>
    <p:sldId id="285" r:id="rId33"/>
    <p:sldId id="301" r:id="rId34"/>
    <p:sldId id="286" r:id="rId35"/>
    <p:sldId id="287" r:id="rId36"/>
    <p:sldId id="302" r:id="rId37"/>
    <p:sldId id="288" r:id="rId38"/>
    <p:sldId id="289" r:id="rId39"/>
    <p:sldId id="290" r:id="rId40"/>
    <p:sldId id="291" r:id="rId41"/>
    <p:sldId id="292" r:id="rId42"/>
    <p:sldId id="293" r:id="rId43"/>
    <p:sldId id="294" r:id="rId44"/>
    <p:sldId id="295" r:id="rId45"/>
    <p:sldId id="296" r:id="rId46"/>
    <p:sldId id="297" r:id="rId47"/>
    <p:sldId id="298" r:id="rId48"/>
  </p:sldIdLst>
  <p:sldSz cx="9144000" cy="5143500" type="screen16x9"/>
  <p:notesSz cx="6858000" cy="9144000"/>
  <p:embeddedFontLst>
    <p:embeddedFont>
      <p:font typeface="Maven Pro" pitchFamily="2" charset="77"/>
      <p:regular r:id="rId50"/>
      <p:bold r:id="rId51"/>
    </p:embeddedFont>
    <p:embeddedFont>
      <p:font typeface="Nunito" pitchFamily="2" charset="77"/>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2"/>
  </p:normalViewPr>
  <p:slideViewPr>
    <p:cSldViewPr snapToGrid="0">
      <p:cViewPr varScale="1">
        <p:scale>
          <a:sx n="153" d="100"/>
          <a:sy n="153" d="100"/>
        </p:scale>
        <p:origin x="5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d477199ec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d477199ec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03b4bf81e8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3b4bf81e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d477199ec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d477199ec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d477199ec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477199ec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d477199ec2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d477199ec2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03b4bf81e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03b4bf81e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03b4bf81e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03b4bf81e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d477199ec2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d477199ec2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Santosh</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477199ec2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d477199ec2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Santosh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d477199ec2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d477199ec2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03b4bf81e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03b4bf81e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d477199ec2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d477199ec2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d477199ec2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d477199ec2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d477199ec2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d477199ec2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1611b672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1611b672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1611b672a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1611b672a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Santhosh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1611b672a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1611b672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Santhosh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1611b672a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1611b672a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Santhosh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1611b672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1611b672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611b672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1611b672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611b672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1611b672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Milles</a:t>
            </a:r>
            <a:endParaRPr/>
          </a:p>
        </p:txBody>
      </p:sp>
    </p:spTree>
    <p:extLst>
      <p:ext uri="{BB962C8B-B14F-4D97-AF65-F5344CB8AC3E}">
        <p14:creationId xmlns:p14="http://schemas.microsoft.com/office/powerpoint/2010/main" val="213140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03d17feb6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03d17feb6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d477199ec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d477199ec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611b672a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611b672a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611b672a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611b672a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extLst>
      <p:ext uri="{BB962C8B-B14F-4D97-AF65-F5344CB8AC3E}">
        <p14:creationId xmlns:p14="http://schemas.microsoft.com/office/powerpoint/2010/main" val="2349372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477199ec2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d477199ec2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Santhosh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1611b672a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1611b672a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Santhosh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1611b672a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1611b672a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Santhosh</a:t>
            </a:r>
            <a:endParaRPr/>
          </a:p>
        </p:txBody>
      </p:sp>
    </p:spTree>
    <p:extLst>
      <p:ext uri="{BB962C8B-B14F-4D97-AF65-F5344CB8AC3E}">
        <p14:creationId xmlns:p14="http://schemas.microsoft.com/office/powerpoint/2010/main" val="2411223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1611b672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1611b672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d477199ec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d477199ec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d477199ec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d477199ec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477199ec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d477199ec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3b4bf81e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03b4bf81e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Raj</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03b4bf81e8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03b4bf81e8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Raj</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d477199ec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d477199ec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d477199ec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d477199ec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d477199ec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d477199ec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03b4bf81e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03b4bf81e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03d17feb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03d17fe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d477199ec2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d477199ec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Nuvorish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03b4bf81e8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03b4bf81e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477199ec2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d477199ec2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d477199ec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d477199ec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477199ec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477199e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477199ec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477199ec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424242"/>
                </a:solidFill>
                <a:latin typeface="Nunito"/>
                <a:ea typeface="Nunito"/>
                <a:cs typeface="Nunito"/>
                <a:sym typeface="Nunito"/>
              </a:rPr>
              <a:t>Nuvorish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tmw/2024F-borderless.ai/wiki"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XO9RdMDcFew?si=cOueOYYx4PqvIQDU"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tmw/2024F-borderless.ai/wiki"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l="21600" t="16788" r="11213" b="16029"/>
          <a:stretch/>
        </p:blipFill>
        <p:spPr>
          <a:xfrm>
            <a:off x="0" y="0"/>
            <a:ext cx="1427450" cy="1427525"/>
          </a:xfrm>
          <a:prstGeom prst="rect">
            <a:avLst/>
          </a:prstGeom>
          <a:noFill/>
          <a:ln>
            <a:noFill/>
          </a:ln>
        </p:spPr>
      </p:pic>
      <p:sp>
        <p:nvSpPr>
          <p:cNvPr id="278" name="Google Shape;278;p13"/>
          <p:cNvSpPr txBox="1">
            <a:spLocks noGrp="1"/>
          </p:cNvSpPr>
          <p:nvPr>
            <p:ph type="ctrTitle"/>
          </p:nvPr>
        </p:nvSpPr>
        <p:spPr>
          <a:xfrm>
            <a:off x="428725" y="1635300"/>
            <a:ext cx="87822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Immigration AI Advisor </a:t>
            </a:r>
            <a:endParaRPr dirty="0"/>
          </a:p>
        </p:txBody>
      </p:sp>
      <p:sp>
        <p:nvSpPr>
          <p:cNvPr id="279" name="Google Shape;279;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Team: </a:t>
            </a:r>
            <a:r>
              <a:rPr lang="en" dirty="0" err="1">
                <a:latin typeface="Times New Roman" panose="02020603050405020304" pitchFamily="18" charset="0"/>
                <a:cs typeface="Times New Roman" panose="02020603050405020304" pitchFamily="18" charset="0"/>
              </a:rPr>
              <a:t>Borderless.AI</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Sprint 2 Presentation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Schedule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1" name="Google Shape;351;p22"/>
          <p:cNvSpPr txBox="1">
            <a:spLocks noGrp="1"/>
          </p:cNvSpPr>
          <p:nvPr>
            <p:ph type="body" idx="1"/>
          </p:nvPr>
        </p:nvSpPr>
        <p:spPr>
          <a:xfrm>
            <a:off x="1303800" y="1478838"/>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Sprint 3: AI Component Enhancement</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Improve the AI’s capability to provide more complex immigration advice.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Tasks: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Refine the AI logic to handle more nuanced queries based on immigration policies.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Add more advanced decision-making capabilities to the AI component.</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Enhance the AI model's ability to analyze and cross-reference multiple document types.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Test the AI’s performance and ensure it scales well with increased complexity.</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Prepare the Immigration AI Advisor for final testing and potential deployment.</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52" name="Google Shape;352;p2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8" name="Google Shape;358;p23"/>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Name: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Sarah Johnson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Age: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35</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Role: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International Student Adviser</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Background: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Sarah has been an adviser for 8 years, handling hundreds of students each semester. She’s responsible for guiding them through immigration processes, ensuring compliance with visa regulations, and managing I-20 and I-94 forms.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1200"/>
              </a:spcAft>
              <a:buNone/>
            </a:pPr>
            <a:endParaRPr sz="14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59" name="Google Shape;359;p2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60" name="Google Shape;360;p23"/>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How Immigration AI Advisor Helps: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Automates document review (I-20, I-94).</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Provides preliminary, personalized immigration advice.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Reduces manual workload, enabling Sarah to focus on complex cases.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
        <p:nvSpPr>
          <p:cNvPr id="361" name="Google Shape;361;p23"/>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Challenges: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Overwhelmed by repetitive tasks (e.g., checking I-20, I-94 documents). Struggles to keep up with changing immigration rules. Limited time for personalized student interactions due to workload.</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Automate routine tasks to reduce workload. Improve accuracy and efficiency in advising. Free up time for more complex student cases.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1200"/>
              </a:spcAft>
              <a:buNone/>
            </a:pP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62" name="Google Shape;362;p23"/>
          <p:cNvPicPr preferRelativeResize="0"/>
          <p:nvPr/>
        </p:nvPicPr>
        <p:blipFill>
          <a:blip r:embed="rId4">
            <a:alphaModFix/>
          </a:blip>
          <a:stretch>
            <a:fillRect/>
          </a:stretch>
        </p:blipFill>
        <p:spPr>
          <a:xfrm>
            <a:off x="6481925" y="760800"/>
            <a:ext cx="1269850" cy="120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8" name="Google Shape;368;p24"/>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Name: </a:t>
            </a:r>
            <a:r>
              <a:rPr lang="en" sz="1200" b="1" dirty="0" err="1">
                <a:solidFill>
                  <a:srgbClr val="434343"/>
                </a:solidFill>
                <a:latin typeface="Times New Roman" panose="02020603050405020304" pitchFamily="18" charset="0"/>
                <a:ea typeface="Maven Pro"/>
                <a:cs typeface="Times New Roman" panose="02020603050405020304" pitchFamily="18" charset="0"/>
                <a:sym typeface="Maven Pro"/>
              </a:rPr>
              <a:t>Aakken</a:t>
            </a: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 Lee</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Age: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22</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Role: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International Student, 3rd-year undergraduate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Background: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err="1">
                <a:solidFill>
                  <a:srgbClr val="434343"/>
                </a:solidFill>
                <a:latin typeface="Times New Roman" panose="02020603050405020304" pitchFamily="18" charset="0"/>
                <a:ea typeface="Maven Pro"/>
                <a:cs typeface="Times New Roman" panose="02020603050405020304" pitchFamily="18" charset="0"/>
                <a:sym typeface="Maven Pro"/>
              </a:rPr>
              <a:t>Aakken</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is studying Computer Science and is on an F-1 visa. He regularly deals with immigration paperwork like I-20s and I-94s, and needs to stay compliant with visa regulations to maintain his legal status in the U.S.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69" name="Google Shape;369;p2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70" name="Google Shape;370;p24"/>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How Immigration AI Advisor Helps: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Provides instant, accurate responses to common immigration queries.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Offers clear explanations of I-20 and I-94 documents.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Reduces reliance on advice availability for basic information.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
        <p:nvSpPr>
          <p:cNvPr id="371" name="Google Shape;371;p24"/>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Challenges: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Needs quick, accurate advice on maintaining visa status. Often faces delays due to overburdened advisers. Uncertainty about document requirements or policy changes causes stress.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Access immediate immigration information and advice. Avoid potential issues with immigration status.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72" name="Google Shape;372;p24"/>
          <p:cNvPicPr preferRelativeResize="0"/>
          <p:nvPr/>
        </p:nvPicPr>
        <p:blipFill rotWithShape="1">
          <a:blip r:embed="rId4">
            <a:alphaModFix/>
          </a:blip>
          <a:srcRect l="6605" r="6596"/>
          <a:stretch/>
        </p:blipFill>
        <p:spPr>
          <a:xfrm>
            <a:off x="6481925" y="760800"/>
            <a:ext cx="1269849" cy="120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Personas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8" name="Google Shape;378;p25"/>
          <p:cNvSpPr txBox="1">
            <a:spLocks noGrp="1"/>
          </p:cNvSpPr>
          <p:nvPr>
            <p:ph type="body" idx="1"/>
          </p:nvPr>
        </p:nvSpPr>
        <p:spPr>
          <a:xfrm>
            <a:off x="13038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Name: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Dr. Maria Rodriguez</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Age: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50</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Role: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VP of Office of Global Services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Background: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Dr. Rodriguez’s role focuses on ensuring compliance with immigration regulations while enhancing student support and satisfaction. She’s responsible for strategic planning, resource allocation, and policy implementation.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79" name="Google Shape;379;p25"/>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80" name="Google Shape;380;p25"/>
          <p:cNvSpPr txBox="1">
            <a:spLocks noGrp="1"/>
          </p:cNvSpPr>
          <p:nvPr>
            <p:ph type="body" idx="1"/>
          </p:nvPr>
        </p:nvSpPr>
        <p:spPr>
          <a:xfrm>
            <a:off x="6130500" y="2196900"/>
            <a:ext cx="2203800" cy="24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How Immigration AI Advisor Helps: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Streamlines immigration document processing, freeing up adviser resources.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Enhances support for international students, improving satisfaction and retention.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
        <p:nvSpPr>
          <p:cNvPr id="381" name="Google Shape;381;p25"/>
          <p:cNvSpPr txBox="1">
            <a:spLocks noGrp="1"/>
          </p:cNvSpPr>
          <p:nvPr>
            <p:ph type="body" idx="1"/>
          </p:nvPr>
        </p:nvSpPr>
        <p:spPr>
          <a:xfrm>
            <a:off x="3507600" y="1300075"/>
            <a:ext cx="22038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Challenges: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Ensuring the institution stays compliant with evolving immigration laws. Balancing limited resources with the growing needs of international students.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Improve efficiency to better serve students. Use data and automation to ensure compliance with immigration rules while respect the limited budget.</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82" name="Google Shape;382;p25"/>
          <p:cNvPicPr preferRelativeResize="0"/>
          <p:nvPr/>
        </p:nvPicPr>
        <p:blipFill rotWithShape="1">
          <a:blip r:embed="rId4">
            <a:alphaModFix/>
          </a:blip>
          <a:srcRect t="1539" b="12438"/>
          <a:stretch/>
        </p:blipFill>
        <p:spPr>
          <a:xfrm>
            <a:off x="6481925" y="760800"/>
            <a:ext cx="1269850" cy="120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MVP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6"/>
          <p:cNvSpPr txBox="1">
            <a:spLocks noGrp="1"/>
          </p:cNvSpPr>
          <p:nvPr>
            <p:ph type="body" idx="1"/>
          </p:nvPr>
        </p:nvSpPr>
        <p:spPr>
          <a:xfrm>
            <a:off x="1151400" y="1300075"/>
            <a:ext cx="2203800" cy="3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Description:</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The MVP of the Immigration AI Advisor focuses on delivering essential functionality to assist international students with their immigration-related needs. The MVP allows users to upload their I-20 document, and the system extracts key information such as their Name and Date of Birth. This basic document parsing provides immediate value by automating a critical task, helping students quickly access and verify important information from their immigration paperwork.</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89" name="Google Shape;389;p2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390" name="Google Shape;390;p26"/>
          <p:cNvSpPr txBox="1">
            <a:spLocks noGrp="1"/>
          </p:cNvSpPr>
          <p:nvPr>
            <p:ph type="body" idx="1"/>
          </p:nvPr>
        </p:nvSpPr>
        <p:spPr>
          <a:xfrm>
            <a:off x="6055800" y="1300075"/>
            <a:ext cx="2203800" cy="3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Value to Users: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The MVP solves a practical problem for students by saving time and reducing the complexity of manually reading their immigration documents. It provides immediate utility while laying the groundwork for future enhancements, such as more detailed document parsing and AI-based immigration advice.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
        <p:nvSpPr>
          <p:cNvPr id="391" name="Google Shape;391;p26"/>
          <p:cNvSpPr txBox="1">
            <a:spLocks noGrp="1"/>
          </p:cNvSpPr>
          <p:nvPr>
            <p:ph type="body" idx="1"/>
          </p:nvPr>
        </p:nvSpPr>
        <p:spPr>
          <a:xfrm>
            <a:off x="3470100" y="1300075"/>
            <a:ext cx="2203800" cy="3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Key Features of the MVP:</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PDF Upload: Users can upload an I-20 form through a web interface.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Data Extraction: The system automatically extracts and displays basic information (e.g., Name, Date of Birth).</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Usability: Users can interact with the system, receive valuable information instantly, and ensure their immigration documents are processed accurately.</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Technologies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7" name="Google Shape;397;p27"/>
          <p:cNvSpPr txBox="1">
            <a:spLocks noGrp="1"/>
          </p:cNvSpPr>
          <p:nvPr>
            <p:ph type="body" idx="1"/>
          </p:nvPr>
        </p:nvSpPr>
        <p:spPr>
          <a:xfrm>
            <a:off x="1230284" y="1688599"/>
            <a:ext cx="7104016" cy="250932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Languages &amp; Frameworks: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ctr"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Python, Flask, </a:t>
            </a:r>
            <a:r>
              <a:rPr lang="en" sz="1200" dirty="0" err="1">
                <a:solidFill>
                  <a:srgbClr val="434343"/>
                </a:solidFill>
                <a:latin typeface="Times New Roman" panose="02020603050405020304" pitchFamily="18" charset="0"/>
                <a:ea typeface="Maven Pro"/>
                <a:cs typeface="Times New Roman" panose="02020603050405020304" pitchFamily="18" charset="0"/>
                <a:sym typeface="Maven Pro"/>
              </a:rPr>
              <a:t>FastAPI</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a:t>
            </a:r>
            <a:r>
              <a:rPr lang="en" sz="1200" dirty="0" err="1">
                <a:solidFill>
                  <a:srgbClr val="434343"/>
                </a:solidFill>
                <a:latin typeface="Times New Roman" panose="02020603050405020304" pitchFamily="18" charset="0"/>
                <a:ea typeface="Maven Pro"/>
                <a:cs typeface="Times New Roman" panose="02020603050405020304" pitchFamily="18" charset="0"/>
                <a:sym typeface="Maven Pro"/>
              </a:rPr>
              <a:t>Pytest</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ReactJS, HTML, CSS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ctr"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Artificial Intelligence: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ctr"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TensorFlow, </a:t>
            </a:r>
            <a:r>
              <a:rPr lang="en" sz="1200" dirty="0" err="1">
                <a:solidFill>
                  <a:srgbClr val="434343"/>
                </a:solidFill>
                <a:latin typeface="Times New Roman" panose="02020603050405020304" pitchFamily="18" charset="0"/>
                <a:ea typeface="Maven Pro"/>
                <a:cs typeface="Times New Roman" panose="02020603050405020304" pitchFamily="18" charset="0"/>
                <a:sym typeface="Maven Pro"/>
              </a:rPr>
              <a:t>PyTorch</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Chat GPT4o mini, BART, Claude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ctr" rtl="0">
              <a:spcBef>
                <a:spcPts val="1200"/>
              </a:spcBef>
              <a:spcAft>
                <a:spcPts val="0"/>
              </a:spcAft>
              <a:buNone/>
            </a:pP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ctr" rtl="0">
              <a:spcBef>
                <a:spcPts val="1200"/>
              </a:spcBef>
              <a:spcAft>
                <a:spcPts val="120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Any additional technology we may discover and add as we move on to each sprints.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98" name="Google Shape;398;p2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Algorithms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4" name="Google Shape;404;p28"/>
          <p:cNvSpPr txBox="1">
            <a:spLocks noGrp="1"/>
          </p:cNvSpPr>
          <p:nvPr>
            <p:ph type="body" idx="1"/>
          </p:nvPr>
        </p:nvSpPr>
        <p:spPr>
          <a:xfrm>
            <a:off x="1303800" y="1688600"/>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Regular Expressions/Pattern Matching</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To recognize structure of, and extract information from, I-20 formatted forms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AI Large Language Models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LLM’s (Large Language Models), minimally trained language models, to provide the basis of a custom-trained, immigration-oriented “knowledge base”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TensorFlow/ </a:t>
            </a:r>
            <a:r>
              <a:rPr lang="en" sz="1200" b="1" dirty="0" err="1">
                <a:solidFill>
                  <a:srgbClr val="434343"/>
                </a:solidFill>
                <a:latin typeface="Times New Roman" panose="02020603050405020304" pitchFamily="18" charset="0"/>
                <a:ea typeface="Maven Pro"/>
                <a:cs typeface="Times New Roman" panose="02020603050405020304" pitchFamily="18" charset="0"/>
                <a:sym typeface="Maven Pro"/>
              </a:rPr>
              <a:t>PyTorch</a:t>
            </a: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120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Might be used for statistical/quantitative analysis and transformation, in order to augment LLMs’ capabilities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405" name="Google Shape;405;p2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Diagrams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1" name="Google Shape;411;p29"/>
          <p:cNvSpPr txBox="1">
            <a:spLocks noGrp="1"/>
          </p:cNvSpPr>
          <p:nvPr>
            <p:ph type="body" idx="1"/>
          </p:nvPr>
        </p:nvSpPr>
        <p:spPr>
          <a:xfrm>
            <a:off x="1303800" y="1688600"/>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Architecture Diagrams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Context Diagram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ER Diagram</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Sequence Diagram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State Diagrams </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412" name="Google Shape;412;p2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Architecture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18" name="Google Shape;418;p3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19" name="Google Shape;419;p30"/>
          <p:cNvPicPr preferRelativeResize="0"/>
          <p:nvPr/>
        </p:nvPicPr>
        <p:blipFill>
          <a:blip r:embed="rId4">
            <a:alphaModFix/>
          </a:blip>
          <a:stretch>
            <a:fillRect/>
          </a:stretch>
        </p:blipFill>
        <p:spPr>
          <a:xfrm>
            <a:off x="1197825" y="1425050"/>
            <a:ext cx="6414423" cy="3532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25" name="Google Shape;425;p3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26" name="Google Shape;426;p31"/>
          <p:cNvPicPr preferRelativeResize="0"/>
          <p:nvPr/>
        </p:nvPicPr>
        <p:blipFill>
          <a:blip r:embed="rId4">
            <a:alphaModFix/>
          </a:blip>
          <a:stretch>
            <a:fillRect/>
          </a:stretch>
        </p:blipFill>
        <p:spPr>
          <a:xfrm>
            <a:off x="1977125" y="1311000"/>
            <a:ext cx="4699528" cy="3240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Agenda</a:t>
            </a:r>
            <a:endParaRPr dirty="0"/>
          </a:p>
        </p:txBody>
      </p:sp>
      <p:sp>
        <p:nvSpPr>
          <p:cNvPr id="285" name="Google Shape;285;p14"/>
          <p:cNvSpPr txBox="1">
            <a:spLocks noGrp="1"/>
          </p:cNvSpPr>
          <p:nvPr>
            <p:ph type="body" idx="1"/>
          </p:nvPr>
        </p:nvSpPr>
        <p:spPr>
          <a:xfrm>
            <a:off x="1303800" y="1467050"/>
            <a:ext cx="7030500" cy="3312768"/>
          </a:xfrm>
          <a:prstGeom prst="rect">
            <a:avLst/>
          </a:prstGeom>
        </p:spPr>
        <p:txBody>
          <a:bodyPr spcFirstLastPara="1" wrap="square" lIns="91425" tIns="91425" rIns="91425" bIns="91425" anchor="t" anchorCtr="0">
            <a:normAutofit lnSpcReduction="10000"/>
          </a:bodyPr>
          <a:lstStyle/>
          <a:p>
            <a:pPr marL="457200" lvl="0" indent="-292193" algn="l" rtl="0">
              <a:spcBef>
                <a:spcPts val="120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Team Member Roles and Responsibilities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Improvements</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Project Description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Team Working Agreement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Project Schedule</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Personas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MVP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Technologies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Algorithms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Diagrams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Sprint 1 Recap</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Product Backlog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Sprint 2 Backlog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Metrics </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Retrospective</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Sprint 3 Planning and Commitment</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Project Demo</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err="1">
                <a:solidFill>
                  <a:srgbClr val="434343"/>
                </a:solidFill>
                <a:latin typeface="Times New Roman" panose="02020603050405020304" pitchFamily="18" charset="0"/>
                <a:ea typeface="Maven Pro"/>
                <a:cs typeface="Times New Roman" panose="02020603050405020304" pitchFamily="18" charset="0"/>
                <a:sym typeface="Maven Pro"/>
              </a:rPr>
              <a:t>Github</a:t>
            </a: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 link</a:t>
            </a:r>
            <a:endParaRPr sz="9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292193" algn="l" rtl="0">
              <a:spcBef>
                <a:spcPts val="0"/>
              </a:spcBef>
              <a:spcAft>
                <a:spcPts val="0"/>
              </a:spcAft>
              <a:buClr>
                <a:srgbClr val="434343"/>
              </a:buClr>
              <a:buSzPct val="100000"/>
              <a:buFont typeface="Maven Pro"/>
              <a:buChar char="●"/>
            </a:pPr>
            <a:r>
              <a:rPr lang="en" sz="900" dirty="0">
                <a:solidFill>
                  <a:srgbClr val="434343"/>
                </a:solidFill>
                <a:latin typeface="Times New Roman" panose="02020603050405020304" pitchFamily="18" charset="0"/>
                <a:ea typeface="Maven Pro"/>
                <a:cs typeface="Times New Roman" panose="02020603050405020304" pitchFamily="18" charset="0"/>
                <a:sym typeface="Maven Pro"/>
              </a:rPr>
              <a:t>Live Demo</a:t>
            </a:r>
            <a:endParaRPr sz="700" dirty="0">
              <a:latin typeface="Times New Roman" panose="02020603050405020304" pitchFamily="18" charset="0"/>
              <a:cs typeface="Times New Roman" panose="02020603050405020304" pitchFamily="18" charset="0"/>
            </a:endParaRPr>
          </a:p>
        </p:txBody>
      </p:sp>
      <p:pic>
        <p:nvPicPr>
          <p:cNvPr id="286" name="Google Shape;286;p1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ER Diagram (Entity-Relationship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2" name="Google Shape;432;p3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 name="Picture 2" descr="A diagram of a document&#10;&#10;Description automatically generated">
            <a:extLst>
              <a:ext uri="{FF2B5EF4-FFF2-40B4-BE49-F238E27FC236}">
                <a16:creationId xmlns:a16="http://schemas.microsoft.com/office/drawing/2014/main" id="{57997541-FCB8-096D-DDAC-A4221E595160}"/>
              </a:ext>
            </a:extLst>
          </p:cNvPr>
          <p:cNvPicPr>
            <a:picLocks noChangeAspect="1"/>
          </p:cNvPicPr>
          <p:nvPr/>
        </p:nvPicPr>
        <p:blipFill>
          <a:blip r:embed="rId4"/>
          <a:stretch>
            <a:fillRect/>
          </a:stretch>
        </p:blipFill>
        <p:spPr>
          <a:xfrm>
            <a:off x="2003367" y="1263534"/>
            <a:ext cx="4995949" cy="38799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Sequence Diagram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9" name="Google Shape;439;p3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40" name="Google Shape;440;p33"/>
          <p:cNvPicPr preferRelativeResize="0"/>
          <p:nvPr/>
        </p:nvPicPr>
        <p:blipFill>
          <a:blip r:embed="rId4">
            <a:alphaModFix/>
          </a:blip>
          <a:stretch>
            <a:fillRect/>
          </a:stretch>
        </p:blipFill>
        <p:spPr>
          <a:xfrm>
            <a:off x="1673138" y="1277200"/>
            <a:ext cx="5689629" cy="3240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State Diagram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46" name="Google Shape;446;p34"/>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447" name="Google Shape;447;p34"/>
          <p:cNvPicPr preferRelativeResize="0"/>
          <p:nvPr/>
        </p:nvPicPr>
        <p:blipFill>
          <a:blip r:embed="rId4">
            <a:alphaModFix/>
          </a:blip>
          <a:stretch>
            <a:fillRect/>
          </a:stretch>
        </p:blipFill>
        <p:spPr>
          <a:xfrm>
            <a:off x="2538075" y="1338025"/>
            <a:ext cx="3992651" cy="324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1 Recap</a:t>
            </a:r>
            <a:endParaRPr/>
          </a:p>
        </p:txBody>
      </p:sp>
      <p:sp>
        <p:nvSpPr>
          <p:cNvPr id="453" name="Google Shape;453;p35"/>
          <p:cNvSpPr txBox="1">
            <a:spLocks noGrp="1"/>
          </p:cNvSpPr>
          <p:nvPr>
            <p:ph type="body" idx="1"/>
          </p:nvPr>
        </p:nvSpPr>
        <p:spPr>
          <a:xfrm>
            <a:off x="1303800" y="1335809"/>
            <a:ext cx="7030500" cy="3071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b="1" dirty="0">
                <a:latin typeface="Times New Roman" panose="02020603050405020304" pitchFamily="18" charset="0"/>
                <a:cs typeface="Times New Roman" panose="02020603050405020304" pitchFamily="18" charset="0"/>
              </a:rPr>
              <a:t>Sprint Goals:</a:t>
            </a:r>
            <a:endParaRPr sz="1200" b="1"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Objective</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Build and demonstrate the basic functionality of the Immigration AI Advisor.</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Enable users to upload I-20 PDFs via the web UI.</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Extract key information (e.g., Name, Date of Birth) from I-20 PDFs.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Set up Flask as the backend to handle requests and processing.</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4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Key Accomplishments:</a:t>
            </a:r>
            <a:endParaRPr sz="1200" b="1"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PDF Upload Functionality: Successfully developed and tested a user-friendly interface for document uploads.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Basic Information Parsing: Implemented code to extract Name and Date of Birth from I-20 PDFs accurately.</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Backend Setup: Established Flask as the backend and created endpoints for handling uploads.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3211"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Testing and Validation: Ensured stability for invalid or corrupted file uploads.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200"/>
              </a:spcBef>
              <a:spcAft>
                <a:spcPts val="1200"/>
              </a:spcAft>
              <a:buNone/>
            </a:pPr>
            <a:endParaRPr sz="1200" dirty="0">
              <a:latin typeface="Times New Roman" panose="02020603050405020304" pitchFamily="18" charset="0"/>
              <a:cs typeface="Times New Roman" panose="02020603050405020304" pitchFamily="18" charset="0"/>
            </a:endParaRPr>
          </a:p>
        </p:txBody>
      </p:sp>
      <p:pic>
        <p:nvPicPr>
          <p:cNvPr id="2" name="Google Shape;589;p55">
            <a:extLst>
              <a:ext uri="{FF2B5EF4-FFF2-40B4-BE49-F238E27FC236}">
                <a16:creationId xmlns:a16="http://schemas.microsoft.com/office/drawing/2014/main" id="{4D78CD7F-5A43-9911-9E5F-B5FA6C70A398}"/>
              </a:ext>
            </a:extLst>
          </p:cNvPr>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6"/>
          <p:cNvSpPr txBox="1">
            <a:spLocks noGrp="1"/>
          </p:cNvSpPr>
          <p:nvPr>
            <p:ph type="title"/>
          </p:nvPr>
        </p:nvSpPr>
        <p:spPr>
          <a:xfrm>
            <a:off x="1056750" y="2022750"/>
            <a:ext cx="7030500" cy="1098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Project Backlog </a:t>
            </a:r>
            <a:endParaRPr/>
          </a:p>
          <a:p>
            <a:pPr marL="0" lvl="0" indent="0" algn="ctr" rtl="0">
              <a:spcBef>
                <a:spcPts val="0"/>
              </a:spcBef>
              <a:spcAft>
                <a:spcPts val="0"/>
              </a:spcAft>
              <a:buNone/>
            </a:pPr>
            <a:r>
              <a:rPr lang="en"/>
              <a:t>Stories or Tasks for the Whole Project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 name="Google Shape;589;p55">
            <a:extLst>
              <a:ext uri="{FF2B5EF4-FFF2-40B4-BE49-F238E27FC236}">
                <a16:creationId xmlns:a16="http://schemas.microsoft.com/office/drawing/2014/main" id="{23CAEAB2-AA66-4649-2B7B-F300F675BA81}"/>
              </a:ext>
            </a:extLst>
          </p:cNvPr>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64" name="Google Shape;464;p3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5" name="Google Shape;465;p37"/>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6B67-C347-543E-FC37-94FC04DA172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DBA871-101A-B1AE-2D80-67A62D4CAD50}"/>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596F8E89-CAD6-D994-EBE9-4CF1428088A8}"/>
              </a:ext>
            </a:extLst>
          </p:cNvPr>
          <p:cNvPicPr>
            <a:picLocks noChangeAspect="1"/>
          </p:cNvPicPr>
          <p:nvPr/>
        </p:nvPicPr>
        <p:blipFill>
          <a:blip r:embed="rId2"/>
          <a:stretch>
            <a:fillRect/>
          </a:stretch>
        </p:blipFill>
        <p:spPr>
          <a:xfrm>
            <a:off x="91439" y="99986"/>
            <a:ext cx="8578735" cy="4538515"/>
          </a:xfrm>
          <a:prstGeom prst="rect">
            <a:avLst/>
          </a:prstGeom>
        </p:spPr>
      </p:pic>
    </p:spTree>
    <p:extLst>
      <p:ext uri="{BB962C8B-B14F-4D97-AF65-F5344CB8AC3E}">
        <p14:creationId xmlns:p14="http://schemas.microsoft.com/office/powerpoint/2010/main" val="370107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05A135BD-B511-80FD-1217-901F452A6604}"/>
              </a:ext>
            </a:extLst>
          </p:cNvPr>
          <p:cNvPicPr>
            <a:picLocks noChangeAspect="1"/>
          </p:cNvPicPr>
          <p:nvPr/>
        </p:nvPicPr>
        <p:blipFill>
          <a:blip r:embed="rId3"/>
          <a:stretch>
            <a:fillRect/>
          </a:stretch>
        </p:blipFill>
        <p:spPr>
          <a:xfrm>
            <a:off x="561899" y="407324"/>
            <a:ext cx="8066711" cy="400673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1303800" y="608059"/>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Sprint 2  Backlog </a:t>
            </a:r>
            <a:endParaRPr dirty="0"/>
          </a:p>
          <a:p>
            <a:pPr marL="0" lvl="0" indent="0" algn="l" rtl="0">
              <a:spcBef>
                <a:spcPts val="0"/>
              </a:spcBef>
              <a:spcAft>
                <a:spcPts val="0"/>
              </a:spcAft>
              <a:buNone/>
            </a:pPr>
            <a:r>
              <a:rPr lang="en" dirty="0"/>
              <a:t>Stories or Tasks committed for this Sprint</a:t>
            </a:r>
            <a:endParaRPr dirty="0"/>
          </a:p>
          <a:p>
            <a:pPr marL="0" lvl="0" indent="0" algn="l" rtl="0">
              <a:spcBef>
                <a:spcPts val="0"/>
              </a:spcBef>
              <a:spcAft>
                <a:spcPts val="0"/>
              </a:spcAft>
              <a:buNone/>
            </a:pPr>
            <a:endParaRPr dirty="0"/>
          </a:p>
        </p:txBody>
      </p:sp>
      <p:sp>
        <p:nvSpPr>
          <p:cNvPr id="478" name="Google Shape;478;p39"/>
          <p:cNvSpPr txBox="1">
            <a:spLocks noGrp="1"/>
          </p:cNvSpPr>
          <p:nvPr>
            <p:ph type="body" idx="1"/>
          </p:nvPr>
        </p:nvSpPr>
        <p:spPr>
          <a:xfrm>
            <a:off x="1303800" y="1466042"/>
            <a:ext cx="7030500" cy="3526600"/>
          </a:xfrm>
          <a:prstGeom prst="rect">
            <a:avLst/>
          </a:prstGeom>
        </p:spPr>
        <p:txBody>
          <a:bodyPr spcFirstLastPara="1" wrap="square" lIns="91425" tIns="91425" rIns="91425" bIns="91425" anchor="t" anchorCtr="0">
            <a:normAutofit/>
          </a:bodyPr>
          <a:lstStyle/>
          <a:p>
            <a:pPr marL="0" lvl="0" indent="0" algn="l" rtl="0">
              <a:lnSpc>
                <a:spcPct val="12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2.1</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collect immigration-related documents, so that the team can use them to provide personalized advice. </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USCIS documents are collected.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Common immigration-related Q&amp;A are compiled.</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4</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2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2.2</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implement a tagging system, so that we have a structure to sort all the AI training materials which can train AI to provide personalized responses.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Materials are systematically identified and tagged.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Document data is centralized and mapped to relevant questions accurately.</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79" name="Google Shape;479;p3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Sprint 2  Backlog </a:t>
            </a:r>
            <a:endParaRPr dirty="0"/>
          </a:p>
          <a:p>
            <a:pPr marL="0" lvl="0" indent="0" algn="l" rtl="0">
              <a:spcBef>
                <a:spcPts val="0"/>
              </a:spcBef>
              <a:spcAft>
                <a:spcPts val="0"/>
              </a:spcAft>
              <a:buNone/>
            </a:pPr>
            <a:r>
              <a:rPr lang="en" dirty="0"/>
              <a:t>Stories or Tasks committed for this Sprint</a:t>
            </a:r>
            <a:endParaRPr dirty="0"/>
          </a:p>
          <a:p>
            <a:pPr marL="0" lvl="0" indent="0" algn="l" rtl="0">
              <a:spcBef>
                <a:spcPts val="0"/>
              </a:spcBef>
              <a:spcAft>
                <a:spcPts val="0"/>
              </a:spcAft>
              <a:buNone/>
            </a:pPr>
            <a:endParaRPr dirty="0"/>
          </a:p>
        </p:txBody>
      </p:sp>
      <p:sp>
        <p:nvSpPr>
          <p:cNvPr id="485" name="Google Shape;485;p40"/>
          <p:cNvSpPr txBox="1">
            <a:spLocks noGrp="1"/>
          </p:cNvSpPr>
          <p:nvPr>
            <p:ph type="body" idx="1"/>
          </p:nvPr>
        </p:nvSpPr>
        <p:spPr>
          <a:xfrm>
            <a:off x="1303800" y="1501162"/>
            <a:ext cx="7030500" cy="3208800"/>
          </a:xfrm>
          <a:prstGeom prst="rect">
            <a:avLst/>
          </a:prstGeom>
        </p:spPr>
        <p:txBody>
          <a:bodyPr spcFirstLastPara="1" wrap="square" lIns="91425" tIns="91425" rIns="91425" bIns="91425" anchor="t" anchorCtr="0">
            <a:normAutofit/>
          </a:bodyPr>
          <a:lstStyle/>
          <a:p>
            <a:pPr marL="0" lvl="0" indent="0" algn="l" rtl="0">
              <a:lnSpc>
                <a:spcPct val="110000"/>
              </a:lnSpc>
              <a:spcBef>
                <a:spcPts val="1200"/>
              </a:spcBef>
              <a:spcAft>
                <a:spcPts val="0"/>
              </a:spcAft>
              <a:buNone/>
            </a:pP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Task 2.3</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develop an AI model (using BERT or an RNN), so that the system can handle user queries and deliver accurate responses.</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a:t>
            </a:r>
          </a:p>
          <a:p>
            <a:pPr marL="457200" lvl="0" indent="-282733" algn="l" rtl="0">
              <a:lnSpc>
                <a:spcPct val="110000"/>
              </a:lnSpc>
              <a:spcBef>
                <a:spcPts val="1200"/>
              </a:spcBef>
              <a:spcAft>
                <a:spcPts val="0"/>
              </a:spcAft>
              <a:buClr>
                <a:srgbClr val="000000"/>
              </a:buClr>
              <a:buSzPct val="1000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AI model is trained on a dataset of immigration-related queries and document data.</a:t>
            </a:r>
          </a:p>
          <a:p>
            <a:pPr marL="457200" lvl="0" indent="-282733" algn="l" rtl="0">
              <a:lnSpc>
                <a:spcPct val="110000"/>
              </a:lnSpc>
              <a:spcBef>
                <a:spcPts val="0"/>
              </a:spcBef>
              <a:spcAft>
                <a:spcPts val="0"/>
              </a:spcAft>
              <a:buClr>
                <a:srgbClr val="000000"/>
              </a:buClr>
              <a:buSzPct val="1000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Model achieves an acceptable accuracy threshold in query-response testing.</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Story</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a:t>
            </a: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Points</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15</a:t>
            </a:r>
            <a:endParaRPr lang="en" sz="1200" b="1"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1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User Story 2.4</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user, I want to input immigration-related questions or queries into the system, so that I can receive tailored advice.</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1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Users can input and submit queries through the system.</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1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Queries are processed and mapped to relevant responses or document data.</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86" name="Google Shape;486;p4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19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Member Roles and Responsibilities</a:t>
            </a:r>
            <a:endParaRPr/>
          </a:p>
          <a:p>
            <a:pPr marL="0" lvl="0" indent="0" algn="l" rtl="0">
              <a:spcBef>
                <a:spcPts val="0"/>
              </a:spcBef>
              <a:spcAft>
                <a:spcPts val="0"/>
              </a:spcAft>
              <a:buNone/>
            </a:pPr>
            <a:endParaRPr/>
          </a:p>
        </p:txBody>
      </p:sp>
      <p:sp>
        <p:nvSpPr>
          <p:cNvPr id="292" name="Google Shape;292;p15"/>
          <p:cNvSpPr txBox="1">
            <a:spLocks noGrp="1"/>
          </p:cNvSpPr>
          <p:nvPr>
            <p:ph type="body" idx="1"/>
          </p:nvPr>
        </p:nvSpPr>
        <p:spPr>
          <a:xfrm>
            <a:off x="130380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endParaRPr>
              <a:solidFill>
                <a:srgbClr val="434343"/>
              </a:solidFill>
              <a:latin typeface="Maven Pro"/>
              <a:ea typeface="Maven Pro"/>
              <a:cs typeface="Maven Pro"/>
              <a:sym typeface="Maven Pro"/>
            </a:endParaRPr>
          </a:p>
          <a:p>
            <a:pPr marL="0" lvl="0" indent="0" algn="l" rtl="0">
              <a:spcBef>
                <a:spcPts val="1200"/>
              </a:spcBef>
              <a:spcAft>
                <a:spcPts val="0"/>
              </a:spcAft>
              <a:buNone/>
            </a:pPr>
            <a:r>
              <a:rPr lang="en" sz="1000">
                <a:solidFill>
                  <a:srgbClr val="434343"/>
                </a:solidFill>
                <a:latin typeface="Maven Pro"/>
                <a:ea typeface="Maven Pro"/>
                <a:cs typeface="Maven Pro"/>
                <a:sym typeface="Maven Pro"/>
              </a:rPr>
              <a:t>Matt Borkowski </a:t>
            </a:r>
            <a:endParaRPr sz="1000">
              <a:solidFill>
                <a:srgbClr val="434343"/>
              </a:solidFill>
              <a:latin typeface="Maven Pro"/>
              <a:ea typeface="Maven Pro"/>
              <a:cs typeface="Maven Pro"/>
              <a:sym typeface="Maven Pro"/>
            </a:endParaRPr>
          </a:p>
          <a:p>
            <a:pPr marL="0" lvl="0" indent="0" algn="l" rtl="0">
              <a:spcBef>
                <a:spcPts val="1200"/>
              </a:spcBef>
              <a:spcAft>
                <a:spcPts val="0"/>
              </a:spcAft>
              <a:buNone/>
            </a:pPr>
            <a:r>
              <a:rPr lang="en" b="1">
                <a:solidFill>
                  <a:srgbClr val="434343"/>
                </a:solidFill>
                <a:latin typeface="Maven Pro"/>
                <a:ea typeface="Maven Pro"/>
                <a:cs typeface="Maven Pro"/>
                <a:sym typeface="Maven Pro"/>
              </a:rPr>
              <a:t>Developer</a:t>
            </a:r>
            <a:endParaRPr b="1">
              <a:solidFill>
                <a:srgbClr val="434343"/>
              </a:solidFill>
              <a:latin typeface="Maven Pro"/>
              <a:ea typeface="Maven Pro"/>
              <a:cs typeface="Maven Pro"/>
              <a:sym typeface="Maven Pro"/>
            </a:endParaRPr>
          </a:p>
          <a:p>
            <a:pPr marL="0" lvl="0" indent="0" algn="l" rtl="0">
              <a:spcBef>
                <a:spcPts val="1200"/>
              </a:spcBef>
              <a:spcAft>
                <a:spcPts val="1200"/>
              </a:spcAft>
              <a:buNone/>
            </a:pPr>
            <a:r>
              <a:rPr lang="en" sz="1100" b="1">
                <a:solidFill>
                  <a:srgbClr val="434343"/>
                </a:solidFill>
                <a:latin typeface="Maven Pro"/>
                <a:ea typeface="Maven Pro"/>
                <a:cs typeface="Maven Pro"/>
                <a:sym typeface="Maven Pro"/>
              </a:rPr>
              <a:t>SCRUM Master</a:t>
            </a:r>
            <a:endParaRPr sz="1100" b="1">
              <a:solidFill>
                <a:srgbClr val="434343"/>
              </a:solidFill>
              <a:latin typeface="Maven Pro"/>
              <a:ea typeface="Maven Pro"/>
              <a:cs typeface="Maven Pro"/>
              <a:sym typeface="Maven Pro"/>
            </a:endParaRPr>
          </a:p>
        </p:txBody>
      </p:sp>
      <p:sp>
        <p:nvSpPr>
          <p:cNvPr id="293" name="Google Shape;293;p15"/>
          <p:cNvSpPr txBox="1">
            <a:spLocks noGrp="1"/>
          </p:cNvSpPr>
          <p:nvPr>
            <p:ph type="body" idx="1"/>
          </p:nvPr>
        </p:nvSpPr>
        <p:spPr>
          <a:xfrm>
            <a:off x="2756825" y="2086500"/>
            <a:ext cx="1250400" cy="2541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Miles ZhengFerrari</a:t>
            </a:r>
            <a:endParaRPr sz="1000"/>
          </a:p>
          <a:p>
            <a:pPr marL="0" lvl="0" indent="0" algn="l" rtl="0">
              <a:spcBef>
                <a:spcPts val="1200"/>
              </a:spcBef>
              <a:spcAft>
                <a:spcPts val="0"/>
              </a:spcAft>
              <a:buNone/>
            </a:pPr>
            <a:r>
              <a:rPr lang="en" b="1">
                <a:solidFill>
                  <a:srgbClr val="434343"/>
                </a:solidFill>
                <a:latin typeface="Maven Pro"/>
                <a:ea typeface="Maven Pro"/>
                <a:cs typeface="Maven Pro"/>
                <a:sym typeface="Maven Pro"/>
              </a:rPr>
              <a:t>Developer</a:t>
            </a:r>
            <a:r>
              <a:rPr lang="en"/>
              <a:t> </a:t>
            </a:r>
            <a:endParaRPr/>
          </a:p>
          <a:p>
            <a:pPr marL="0" lvl="0" indent="0" algn="l" rtl="0">
              <a:spcBef>
                <a:spcPts val="1200"/>
              </a:spcBef>
              <a:spcAft>
                <a:spcPts val="1200"/>
              </a:spcAft>
              <a:buNone/>
            </a:pPr>
            <a:r>
              <a:rPr lang="en" sz="1100" b="1">
                <a:solidFill>
                  <a:srgbClr val="434343"/>
                </a:solidFill>
                <a:latin typeface="Maven Pro"/>
                <a:ea typeface="Maven Pro"/>
                <a:cs typeface="Maven Pro"/>
                <a:sym typeface="Maven Pro"/>
              </a:rPr>
              <a:t>Team Leader</a:t>
            </a:r>
            <a:endParaRPr sz="1100"/>
          </a:p>
        </p:txBody>
      </p:sp>
      <p:sp>
        <p:nvSpPr>
          <p:cNvPr id="294" name="Google Shape;294;p15"/>
          <p:cNvSpPr txBox="1">
            <a:spLocks noGrp="1"/>
          </p:cNvSpPr>
          <p:nvPr>
            <p:ph type="body" idx="1"/>
          </p:nvPr>
        </p:nvSpPr>
        <p:spPr>
          <a:xfrm>
            <a:off x="420985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Nuvorish  Paul </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5" name="Google Shape;295;p15"/>
          <p:cNvSpPr txBox="1">
            <a:spLocks noGrp="1"/>
          </p:cNvSpPr>
          <p:nvPr>
            <p:ph type="body" idx="1"/>
          </p:nvPr>
        </p:nvSpPr>
        <p:spPr>
          <a:xfrm>
            <a:off x="5689400" y="2086500"/>
            <a:ext cx="12504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Raj Rahul Parekh</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6" name="Google Shape;296;p15"/>
          <p:cNvSpPr txBox="1">
            <a:spLocks noGrp="1"/>
          </p:cNvSpPr>
          <p:nvPr>
            <p:ph type="body" idx="1"/>
          </p:nvPr>
        </p:nvSpPr>
        <p:spPr>
          <a:xfrm>
            <a:off x="7083900" y="2086500"/>
            <a:ext cx="15162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000"/>
              <a:t>Santhosh Charudatta</a:t>
            </a:r>
            <a:endParaRPr sz="1000"/>
          </a:p>
          <a:p>
            <a:pPr marL="0" lvl="0" indent="0" algn="l" rtl="0">
              <a:spcBef>
                <a:spcPts val="1200"/>
              </a:spcBef>
              <a:spcAft>
                <a:spcPts val="1200"/>
              </a:spcAft>
              <a:buNone/>
            </a:pPr>
            <a:r>
              <a:rPr lang="en" b="1">
                <a:solidFill>
                  <a:srgbClr val="434343"/>
                </a:solidFill>
                <a:latin typeface="Maven Pro"/>
                <a:ea typeface="Maven Pro"/>
                <a:cs typeface="Maven Pro"/>
                <a:sym typeface="Maven Pro"/>
              </a:rPr>
              <a:t>Developer</a:t>
            </a:r>
            <a:endParaRPr/>
          </a:p>
        </p:txBody>
      </p:sp>
      <p:sp>
        <p:nvSpPr>
          <p:cNvPr id="297" name="Google Shape;297;p15"/>
          <p:cNvSpPr txBox="1"/>
          <p:nvPr/>
        </p:nvSpPr>
        <p:spPr>
          <a:xfrm>
            <a:off x="1271100" y="4354725"/>
            <a:ext cx="67860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i="1" dirty="0">
                <a:solidFill>
                  <a:schemeClr val="dk2"/>
                </a:solidFill>
                <a:latin typeface="Nunito"/>
                <a:ea typeface="Nunito"/>
                <a:cs typeface="Nunito"/>
                <a:sym typeface="Nunito"/>
              </a:rPr>
              <a:t>All team members collaborate as developers, contributing to coding, testing, and feature development.</a:t>
            </a:r>
            <a:endParaRPr sz="1300" i="1" dirty="0">
              <a:solidFill>
                <a:schemeClr val="dk2"/>
              </a:solidFill>
              <a:latin typeface="Nunito"/>
              <a:ea typeface="Nunito"/>
              <a:cs typeface="Nunito"/>
              <a:sym typeface="Nunito"/>
            </a:endParaRPr>
          </a:p>
        </p:txBody>
      </p:sp>
      <p:pic>
        <p:nvPicPr>
          <p:cNvPr id="298" name="Google Shape;298;p15"/>
          <p:cNvPicPr preferRelativeResize="0"/>
          <p:nvPr/>
        </p:nvPicPr>
        <p:blipFill>
          <a:blip r:embed="rId3">
            <a:alphaModFix/>
          </a:blip>
          <a:stretch>
            <a:fillRect/>
          </a:stretch>
        </p:blipFill>
        <p:spPr>
          <a:xfrm>
            <a:off x="5601200" y="1490225"/>
            <a:ext cx="1341750" cy="1736752"/>
          </a:xfrm>
          <a:prstGeom prst="rect">
            <a:avLst/>
          </a:prstGeom>
          <a:noFill/>
          <a:ln>
            <a:noFill/>
          </a:ln>
        </p:spPr>
      </p:pic>
      <p:pic>
        <p:nvPicPr>
          <p:cNvPr id="299" name="Google Shape;299;p15"/>
          <p:cNvPicPr preferRelativeResize="0"/>
          <p:nvPr/>
        </p:nvPicPr>
        <p:blipFill rotWithShape="1">
          <a:blip r:embed="rId4">
            <a:alphaModFix/>
          </a:blip>
          <a:srcRect l="14111" t="11386"/>
          <a:stretch/>
        </p:blipFill>
        <p:spPr>
          <a:xfrm>
            <a:off x="2742325" y="1490225"/>
            <a:ext cx="1288026" cy="1736751"/>
          </a:xfrm>
          <a:prstGeom prst="rect">
            <a:avLst/>
          </a:prstGeom>
          <a:noFill/>
          <a:ln>
            <a:noFill/>
          </a:ln>
        </p:spPr>
      </p:pic>
      <p:pic>
        <p:nvPicPr>
          <p:cNvPr id="300" name="Google Shape;300;p15"/>
          <p:cNvPicPr preferRelativeResize="0"/>
          <p:nvPr/>
        </p:nvPicPr>
        <p:blipFill rotWithShape="1">
          <a:blip r:embed="rId5">
            <a:alphaModFix/>
          </a:blip>
          <a:srcRect l="20008" t="18153" r="19322" b="22364"/>
          <a:stretch/>
        </p:blipFill>
        <p:spPr>
          <a:xfrm>
            <a:off x="8259600" y="4276425"/>
            <a:ext cx="884400" cy="867075"/>
          </a:xfrm>
          <a:prstGeom prst="rect">
            <a:avLst/>
          </a:prstGeom>
          <a:noFill/>
          <a:ln>
            <a:noFill/>
          </a:ln>
        </p:spPr>
      </p:pic>
      <p:pic>
        <p:nvPicPr>
          <p:cNvPr id="301" name="Google Shape;301;p15"/>
          <p:cNvPicPr preferRelativeResize="0"/>
          <p:nvPr/>
        </p:nvPicPr>
        <p:blipFill>
          <a:blip r:embed="rId6">
            <a:alphaModFix/>
          </a:blip>
          <a:stretch>
            <a:fillRect/>
          </a:stretch>
        </p:blipFill>
        <p:spPr>
          <a:xfrm>
            <a:off x="7168950" y="1490234"/>
            <a:ext cx="1250400" cy="1736740"/>
          </a:xfrm>
          <a:prstGeom prst="rect">
            <a:avLst/>
          </a:prstGeom>
          <a:noFill/>
          <a:ln>
            <a:noFill/>
          </a:ln>
        </p:spPr>
      </p:pic>
      <p:pic>
        <p:nvPicPr>
          <p:cNvPr id="302" name="Google Shape;302;p15"/>
          <p:cNvPicPr preferRelativeResize="0"/>
          <p:nvPr/>
        </p:nvPicPr>
        <p:blipFill>
          <a:blip r:embed="rId7">
            <a:alphaModFix/>
          </a:blip>
          <a:stretch>
            <a:fillRect/>
          </a:stretch>
        </p:blipFill>
        <p:spPr>
          <a:xfrm>
            <a:off x="4189000" y="1496050"/>
            <a:ext cx="1288025" cy="1725100"/>
          </a:xfrm>
          <a:prstGeom prst="rect">
            <a:avLst/>
          </a:prstGeom>
          <a:noFill/>
          <a:ln>
            <a:noFill/>
          </a:ln>
        </p:spPr>
      </p:pic>
      <p:pic>
        <p:nvPicPr>
          <p:cNvPr id="303" name="Google Shape;303;p15"/>
          <p:cNvPicPr preferRelativeResize="0"/>
          <p:nvPr/>
        </p:nvPicPr>
        <p:blipFill rotWithShape="1">
          <a:blip r:embed="rId8">
            <a:alphaModFix/>
          </a:blip>
          <a:srcRect l="38130" r="10341"/>
          <a:stretch/>
        </p:blipFill>
        <p:spPr>
          <a:xfrm>
            <a:off x="1234825" y="1496050"/>
            <a:ext cx="1341748" cy="1725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Stories or Tasks committed for this Sprint</a:t>
            </a:r>
            <a:endParaRPr/>
          </a:p>
          <a:p>
            <a:pPr marL="0" lvl="0" indent="0" algn="l" rtl="0">
              <a:spcBef>
                <a:spcPts val="0"/>
              </a:spcBef>
              <a:spcAft>
                <a:spcPts val="0"/>
              </a:spcAft>
              <a:buNone/>
            </a:pPr>
            <a:endParaRPr/>
          </a:p>
        </p:txBody>
      </p:sp>
      <p:sp>
        <p:nvSpPr>
          <p:cNvPr id="485" name="Google Shape;485;p40"/>
          <p:cNvSpPr txBox="1">
            <a:spLocks noGrp="1"/>
          </p:cNvSpPr>
          <p:nvPr>
            <p:ph type="body" idx="1"/>
          </p:nvPr>
        </p:nvSpPr>
        <p:spPr>
          <a:xfrm>
            <a:off x="1312113" y="1501162"/>
            <a:ext cx="7030500" cy="32088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User Story 2.5</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user, I want a </a:t>
            </a:r>
            <a:r>
              <a:rPr lang="en"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on the frontend where I can interact with the Immigration AI Advisor, so that I can easily ask questions and receive responses.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spcBef>
                <a:spcPts val="1200"/>
              </a:spcBef>
              <a:spcAft>
                <a:spcPts val="0"/>
              </a:spcAft>
              <a:buClr>
                <a:srgbClr val="000000"/>
              </a:buClr>
              <a:buSzPct val="100000"/>
              <a:buFont typeface="Arial"/>
              <a:buChar char="●"/>
            </a:pPr>
            <a:r>
              <a:rPr lang="en"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is functional and user-friendly.</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Integrated with backend systems to process queries and display responses.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7</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2.6</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fine-tune the AI model, so that it delivers more accurate and high-quality responses to user queries.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Fine-tuned model achieves higher performance metrics compared to the baseline.</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Improvements are documented and validated against test cases.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10</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86" name="Google Shape;486;p4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extLst>
      <p:ext uri="{BB962C8B-B14F-4D97-AF65-F5344CB8AC3E}">
        <p14:creationId xmlns:p14="http://schemas.microsoft.com/office/powerpoint/2010/main" val="371163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2" name="Google Shape;492;p41"/>
          <p:cNvSpPr txBox="1">
            <a:spLocks noGrp="1"/>
          </p:cNvSpPr>
          <p:nvPr>
            <p:ph type="body" idx="1"/>
          </p:nvPr>
        </p:nvSpPr>
        <p:spPr>
          <a:xfrm>
            <a:off x="1303800" y="1502825"/>
            <a:ext cx="7191300" cy="3408000"/>
          </a:xfrm>
          <a:prstGeom prst="rect">
            <a:avLst/>
          </a:prstGeom>
        </p:spPr>
        <p:txBody>
          <a:bodyPr spcFirstLastPara="1" wrap="square" lIns="91425" tIns="91425" rIns="91425" bIns="91425" anchor="t" anchorCtr="0">
            <a:normAutofit/>
          </a:bodyPr>
          <a:lstStyle/>
          <a:p>
            <a:pPr marL="0" lvl="0" indent="0" algn="l" rtl="0">
              <a:lnSpc>
                <a:spcPct val="11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2.1</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collect immigration-related documents, so that the team can use them to provide personalized advice. </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120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Check if USCIS documents are collected.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Check if Common immigration-related Q&amp;A are compiled.</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4,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TID: 2001</a:t>
            </a:r>
            <a:endParaRPr sz="1200" b="1"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1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2.2</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implement a tagging system, so that we have a structure to sort all the AI training materials which can train AI to provide personalized responses.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120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Verify the Materials are systematically identified and tagged.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Verify if the Document data is centralized and mapped to relevant questions accurately.</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TID: 2002</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493" name="Google Shape;493;p4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9" name="Google Shape;499;p42"/>
          <p:cNvSpPr txBox="1">
            <a:spLocks noGrp="1"/>
          </p:cNvSpPr>
          <p:nvPr>
            <p:ph type="body" idx="1"/>
          </p:nvPr>
        </p:nvSpPr>
        <p:spPr>
          <a:xfrm>
            <a:off x="1303800" y="1498122"/>
            <a:ext cx="7095900" cy="3122700"/>
          </a:xfrm>
          <a:prstGeom prst="rect">
            <a:avLst/>
          </a:prstGeom>
        </p:spPr>
        <p:txBody>
          <a:bodyPr spcFirstLastPara="1" wrap="square" lIns="91425" tIns="91425" rIns="91425" bIns="91425" anchor="t" anchorCtr="0">
            <a:normAutofit/>
          </a:bodyPr>
          <a:lstStyle/>
          <a:p>
            <a:pPr marL="0" lvl="0" indent="0" algn="l" rtl="0">
              <a:lnSpc>
                <a:spcPct val="110000"/>
              </a:lnSpc>
              <a:spcBef>
                <a:spcPts val="1200"/>
              </a:spcBef>
              <a:spcAft>
                <a:spcPts val="0"/>
              </a:spcAft>
              <a:buNone/>
            </a:pP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Task 2.3</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develop an AI model (using BERT or an RNN in </a:t>
            </a:r>
            <a:r>
              <a:rPr lang="en-US" sz="1200" dirty="0" err="1">
                <a:solidFill>
                  <a:srgbClr val="000000"/>
                </a:solidFill>
                <a:latin typeface="Times New Roman" panose="02020603050405020304" pitchFamily="18" charset="0"/>
                <a:ea typeface="Arial"/>
                <a:cs typeface="Times New Roman" panose="02020603050405020304" pitchFamily="18" charset="0"/>
                <a:sym typeface="Arial"/>
              </a:rPr>
              <a:t>PyTorch</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or TensorFlow), so that the system can handle user queries and deliver accurate responses.</a:t>
            </a:r>
          </a:p>
          <a:p>
            <a:pPr marL="457200" lvl="0" indent="-298450" algn="l" rtl="0">
              <a:lnSpc>
                <a:spcPct val="110000"/>
              </a:lnSpc>
              <a:spcBef>
                <a:spcPts val="1200"/>
              </a:spcBef>
              <a:spcAft>
                <a:spcPts val="0"/>
              </a:spcAft>
              <a:buClr>
                <a:srgbClr val="000000"/>
              </a:buClr>
              <a:buSzPts val="11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Ensure that the AI model is trained on a dataset of immigration-related queries and document data.</a:t>
            </a:r>
          </a:p>
          <a:p>
            <a:pPr marL="457200" lvl="0" indent="-298450" algn="l" rtl="0">
              <a:lnSpc>
                <a:spcPct val="110000"/>
              </a:lnSpc>
              <a:spcBef>
                <a:spcPts val="0"/>
              </a:spcBef>
              <a:spcAft>
                <a:spcPts val="0"/>
              </a:spcAft>
              <a:buClr>
                <a:srgbClr val="000000"/>
              </a:buClr>
              <a:buSzPts val="11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Verify if the Model achieves an acceptable accuracy threshold in query-response testing.</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15, </a:t>
            </a: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TID: 2003</a:t>
            </a:r>
            <a:endParaRPr lang="en-US" sz="1200" dirty="0">
              <a:solidFill>
                <a:srgbClr val="000000"/>
              </a:solidFill>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lnSpc>
                <a:spcPct val="11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User Story 2.4</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user, I want to input immigration-related questions or queries into the system, so that I can receive tailored advice.</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1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Test if the Users can input and submit queries through the system.</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1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Check if the Queries are processed and mapped to relevant responses or document data.</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TID: 2004</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00" name="Google Shape;500;p4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Test Cases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9" name="Google Shape;499;p42"/>
          <p:cNvSpPr txBox="1">
            <a:spLocks noGrp="1"/>
          </p:cNvSpPr>
          <p:nvPr>
            <p:ph type="body" idx="1"/>
          </p:nvPr>
        </p:nvSpPr>
        <p:spPr>
          <a:xfrm>
            <a:off x="1303605" y="1488725"/>
            <a:ext cx="7095900" cy="3122700"/>
          </a:xfrm>
          <a:prstGeom prst="rect">
            <a:avLst/>
          </a:prstGeom>
        </p:spPr>
        <p:txBody>
          <a:bodyPr spcFirstLastPara="1" wrap="square" lIns="91425" tIns="91425" rIns="91425" bIns="91425" anchor="t" anchorCtr="0">
            <a:normAutofit/>
          </a:bodyPr>
          <a:lstStyle/>
          <a:p>
            <a:pPr marL="0" lvl="0" indent="0" algn="l" rtl="0">
              <a:lnSpc>
                <a:spcPct val="10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User Story 2.5</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user, I want a </a:t>
            </a:r>
            <a:r>
              <a:rPr lang="en"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on the frontend where I can interact with the Immigration AI Advisor, so that I can easily ask questions and receive responses.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0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Test the </a:t>
            </a:r>
            <a:r>
              <a:rPr lang="en"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to verify that it is functional and user-friendly.</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0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Check if it is integrated with backend systems to process queries and display responses.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7,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TID: 2005</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2.6</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fine-tune the AI model, so that it delivers more accurate and high-quality responses to user queries.</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0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Does the fine-tuned model achieve higher performance metrics compared to the baseline?</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7972" algn="l" rtl="0">
              <a:lnSpc>
                <a:spcPct val="10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Are the improvements documented and validated against predefined test cases?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10,</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TID: 2006</a:t>
            </a:r>
            <a:endParaRPr sz="1200" b="1"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00" name="Google Shape;500;p4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extLst>
      <p:ext uri="{BB962C8B-B14F-4D97-AF65-F5344CB8AC3E}">
        <p14:creationId xmlns:p14="http://schemas.microsoft.com/office/powerpoint/2010/main" val="258974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Stories completed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6" name="Google Shape;506;p43"/>
          <p:cNvSpPr txBox="1">
            <a:spLocks noGrp="1"/>
          </p:cNvSpPr>
          <p:nvPr>
            <p:ph type="body" idx="1"/>
          </p:nvPr>
        </p:nvSpPr>
        <p:spPr>
          <a:xfrm>
            <a:off x="1312230" y="1480781"/>
            <a:ext cx="7030500" cy="3456978"/>
          </a:xfrm>
          <a:prstGeom prst="rect">
            <a:avLst/>
          </a:prstGeom>
        </p:spPr>
        <p:txBody>
          <a:bodyPr spcFirstLastPara="1" wrap="square" lIns="91425" tIns="91425" rIns="91425" bIns="91425" anchor="t" anchorCtr="0">
            <a:normAutofit/>
          </a:bodyPr>
          <a:lstStyle/>
          <a:p>
            <a:pPr marL="0" lvl="0" indent="0" algn="l" rtl="0">
              <a:lnSpc>
                <a:spcPct val="12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2.1</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collect immigration-related documents, so that the team can use them to provide personalized advice. </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USCIS documents are collected.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Common immigration-related Q&amp;A are compiled.</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4,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Status : Completed</a:t>
            </a:r>
            <a:endParaRPr sz="1200" b="1"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2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2.2</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implement a tagging system, so that we have a structure to sort all the AI training materials which can train AI to provide personalized responses.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120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Materials are systematically identified and tagged.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82733" algn="l" rtl="0">
              <a:lnSpc>
                <a:spcPct val="120000"/>
              </a:lnSpc>
              <a:spcBef>
                <a:spcPts val="0"/>
              </a:spcBef>
              <a:spcAft>
                <a:spcPts val="0"/>
              </a:spcAft>
              <a:buClr>
                <a:srgbClr val="000000"/>
              </a:buClr>
              <a:buSzPct val="1000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Document data is centralized and mapped to relevant questions accurately.</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Status : Completed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507" name="Google Shape;507;p43"/>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Sprint 2  Backlog </a:t>
            </a:r>
            <a:endParaRPr/>
          </a:p>
          <a:p>
            <a:pPr marL="0" lvl="0" indent="0" algn="l" rtl="0">
              <a:spcBef>
                <a:spcPts val="0"/>
              </a:spcBef>
              <a:spcAft>
                <a:spcPts val="0"/>
              </a:spcAft>
              <a:buNone/>
            </a:pPr>
            <a:r>
              <a:rPr lang="en"/>
              <a:t>Stories completed</a:t>
            </a:r>
            <a:endParaRPr/>
          </a:p>
        </p:txBody>
      </p:sp>
      <p:sp>
        <p:nvSpPr>
          <p:cNvPr id="513" name="Google Shape;513;p44"/>
          <p:cNvSpPr txBox="1">
            <a:spLocks noGrp="1"/>
          </p:cNvSpPr>
          <p:nvPr>
            <p:ph type="body" idx="1"/>
          </p:nvPr>
        </p:nvSpPr>
        <p:spPr>
          <a:xfrm>
            <a:off x="1303800" y="1495356"/>
            <a:ext cx="7162800" cy="3127200"/>
          </a:xfrm>
          <a:prstGeom prst="rect">
            <a:avLst/>
          </a:prstGeom>
        </p:spPr>
        <p:txBody>
          <a:bodyPr spcFirstLastPara="1" wrap="square" lIns="91425" tIns="91425" rIns="91425" bIns="91425" anchor="t" anchorCtr="0">
            <a:normAutofit lnSpcReduction="10000"/>
          </a:bodyPr>
          <a:lstStyle/>
          <a:p>
            <a:pPr marL="0" lvl="0" indent="0" algn="l" rtl="0">
              <a:lnSpc>
                <a:spcPct val="110000"/>
              </a:lnSpc>
              <a:spcBef>
                <a:spcPts val="1200"/>
              </a:spcBef>
              <a:spcAft>
                <a:spcPts val="0"/>
              </a:spcAft>
              <a:buNone/>
            </a:pP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Task 2.3</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develop an AI model (using BERT or an RNN), so that the system can handle user queries and deliver accurate responses.</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a:t>
            </a:r>
          </a:p>
          <a:p>
            <a:pPr marL="457200" lvl="0" indent="-282733" algn="l" rtl="0">
              <a:lnSpc>
                <a:spcPct val="110000"/>
              </a:lnSpc>
              <a:spcBef>
                <a:spcPts val="1200"/>
              </a:spcBef>
              <a:spcAft>
                <a:spcPts val="0"/>
              </a:spcAft>
              <a:buClr>
                <a:srgbClr val="000000"/>
              </a:buClr>
              <a:buSzPct val="1000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AI model is trained on a dataset of immigration-related queries and document data.</a:t>
            </a:r>
          </a:p>
          <a:p>
            <a:pPr marL="457200" lvl="0" indent="-282733" algn="l" rtl="0">
              <a:lnSpc>
                <a:spcPct val="110000"/>
              </a:lnSpc>
              <a:spcBef>
                <a:spcPts val="0"/>
              </a:spcBef>
              <a:spcAft>
                <a:spcPts val="0"/>
              </a:spcAft>
              <a:buClr>
                <a:srgbClr val="000000"/>
              </a:buClr>
              <a:buSzPct val="1000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Model achieves an acceptable accuracy threshold in query-response testing.</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15, </a:t>
            </a: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Status : Completed</a:t>
            </a:r>
            <a:endParaRPr lang="en-US" sz="12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1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User Story 2.4</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user, I want to input immigration-related questions or queries into the system, so that I can receive tailored advice.</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120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Users can input and submit queries through the system.</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10000"/>
              </a:lnSpc>
              <a:spcBef>
                <a:spcPts val="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Queries are processed and mapped to relevant responses or document data.</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5,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Status : Completed</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2" name="Google Shape;589;p55">
            <a:extLst>
              <a:ext uri="{FF2B5EF4-FFF2-40B4-BE49-F238E27FC236}">
                <a16:creationId xmlns:a16="http://schemas.microsoft.com/office/drawing/2014/main" id="{504CD7B3-FBCC-ECA4-307C-B2C12CDFDE7C}"/>
              </a:ext>
            </a:extLst>
          </p:cNvPr>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Sprint 2  Backlog </a:t>
            </a:r>
            <a:endParaRPr dirty="0"/>
          </a:p>
          <a:p>
            <a:pPr marL="0" lvl="0" indent="0" algn="l" rtl="0">
              <a:spcBef>
                <a:spcPts val="0"/>
              </a:spcBef>
              <a:spcAft>
                <a:spcPts val="0"/>
              </a:spcAft>
              <a:buNone/>
            </a:pPr>
            <a:r>
              <a:rPr lang="en" dirty="0"/>
              <a:t>Stories completed</a:t>
            </a:r>
            <a:endParaRPr dirty="0"/>
          </a:p>
        </p:txBody>
      </p:sp>
      <p:sp>
        <p:nvSpPr>
          <p:cNvPr id="513" name="Google Shape;513;p44"/>
          <p:cNvSpPr txBox="1">
            <a:spLocks noGrp="1"/>
          </p:cNvSpPr>
          <p:nvPr>
            <p:ph type="body" idx="1"/>
          </p:nvPr>
        </p:nvSpPr>
        <p:spPr>
          <a:xfrm>
            <a:off x="1303800" y="1487043"/>
            <a:ext cx="7162800" cy="3127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User Story 2.5</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As a user, I want a </a:t>
            </a:r>
            <a:r>
              <a:rPr lang="en-US"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on the frontend where I can interact with the Immigration AI Advisor, so that I can easily ask questions and receive responses.</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a:t>
            </a:r>
          </a:p>
          <a:p>
            <a:pPr marL="457200" lvl="0" indent="-298450" algn="l" rtl="0">
              <a:spcBef>
                <a:spcPts val="1200"/>
              </a:spcBef>
              <a:spcAft>
                <a:spcPts val="0"/>
              </a:spcAft>
              <a:buClr>
                <a:srgbClr val="000000"/>
              </a:buClr>
              <a:buSzPts val="1100"/>
              <a:buFont typeface="Arial"/>
              <a:buChar char="●"/>
            </a:pPr>
            <a:r>
              <a:rPr lang="en-US" sz="1200" dirty="0" err="1">
                <a:solidFill>
                  <a:srgbClr val="000000"/>
                </a:solidFill>
                <a:latin typeface="Times New Roman" panose="02020603050405020304" pitchFamily="18" charset="0"/>
                <a:ea typeface="Arial"/>
                <a:cs typeface="Times New Roman" panose="02020603050405020304" pitchFamily="18" charset="0"/>
                <a:sym typeface="Arial"/>
              </a:rPr>
              <a:t>Chatbox</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is functional and user-friendly.</a:t>
            </a:r>
          </a:p>
          <a:p>
            <a:pPr marL="457200" lvl="0" indent="-298450" algn="l" rtl="0">
              <a:spcBef>
                <a:spcPts val="0"/>
              </a:spcBef>
              <a:spcAft>
                <a:spcPts val="0"/>
              </a:spcAft>
              <a:buClr>
                <a:srgbClr val="000000"/>
              </a:buClr>
              <a:buSzPts val="1100"/>
              <a:buFont typeface="Arial"/>
              <a:buChar char="●"/>
            </a:pPr>
            <a:r>
              <a:rPr lang="en-US" sz="1200" dirty="0">
                <a:solidFill>
                  <a:srgbClr val="000000"/>
                </a:solidFill>
                <a:latin typeface="Times New Roman" panose="02020603050405020304" pitchFamily="18" charset="0"/>
                <a:ea typeface="Arial"/>
                <a:cs typeface="Times New Roman" panose="02020603050405020304" pitchFamily="18" charset="0"/>
                <a:sym typeface="Arial"/>
              </a:rPr>
              <a:t>Integrated with backend systems to process queries and display responses.</a:t>
            </a:r>
            <a:br>
              <a:rPr lang="en-US" sz="1200" dirty="0">
                <a:solidFill>
                  <a:srgbClr val="000000"/>
                </a:solidFill>
                <a:latin typeface="Times New Roman" panose="02020603050405020304" pitchFamily="18" charset="0"/>
                <a:ea typeface="Arial"/>
                <a:cs typeface="Times New Roman" panose="02020603050405020304" pitchFamily="18" charset="0"/>
                <a:sym typeface="Arial"/>
              </a:rPr>
            </a:b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US" sz="1200" dirty="0">
                <a:solidFill>
                  <a:srgbClr val="000000"/>
                </a:solidFill>
                <a:latin typeface="Times New Roman" panose="02020603050405020304" pitchFamily="18" charset="0"/>
                <a:ea typeface="Arial"/>
                <a:cs typeface="Times New Roman" panose="02020603050405020304" pitchFamily="18" charset="0"/>
                <a:sym typeface="Arial"/>
              </a:rPr>
              <a:t>: 7,  </a:t>
            </a:r>
            <a:r>
              <a:rPr lang="en-US" sz="1200" b="1" dirty="0">
                <a:solidFill>
                  <a:srgbClr val="000000"/>
                </a:solidFill>
                <a:latin typeface="Times New Roman" panose="02020603050405020304" pitchFamily="18" charset="0"/>
                <a:ea typeface="Arial"/>
                <a:cs typeface="Times New Roman" panose="02020603050405020304" pitchFamily="18" charset="0"/>
                <a:sym typeface="Arial"/>
              </a:rPr>
              <a:t>Status : Completed</a:t>
            </a:r>
            <a:endParaRPr lang="en-US" sz="1200" b="1"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2" name="Google Shape;589;p55">
            <a:extLst>
              <a:ext uri="{FF2B5EF4-FFF2-40B4-BE49-F238E27FC236}">
                <a16:creationId xmlns:a16="http://schemas.microsoft.com/office/drawing/2014/main" id="{66A03CBD-C3F9-4708-1356-4D8EF8E5FC7E}"/>
              </a:ext>
            </a:extLst>
          </p:cNvPr>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extLst>
      <p:ext uri="{BB962C8B-B14F-4D97-AF65-F5344CB8AC3E}">
        <p14:creationId xmlns:p14="http://schemas.microsoft.com/office/powerpoint/2010/main" val="4033099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Backlog Stories Not Completed</a:t>
            </a:r>
            <a:endParaRPr/>
          </a:p>
        </p:txBody>
      </p:sp>
      <p:sp>
        <p:nvSpPr>
          <p:cNvPr id="519" name="Google Shape;519;p45"/>
          <p:cNvSpPr txBox="1">
            <a:spLocks noGrp="1"/>
          </p:cNvSpPr>
          <p:nvPr>
            <p:ph type="body" idx="1"/>
          </p:nvPr>
        </p:nvSpPr>
        <p:spPr>
          <a:xfrm>
            <a:off x="1295489" y="1437251"/>
            <a:ext cx="7030500" cy="3126435"/>
          </a:xfrm>
          <a:prstGeom prst="rect">
            <a:avLst/>
          </a:prstGeom>
        </p:spPr>
        <p:txBody>
          <a:bodyPr spcFirstLastPara="1" wrap="square" lIns="91425" tIns="91425" rIns="91425" bIns="91425" anchor="t" anchorCtr="0">
            <a:normAutofit/>
          </a:bodyPr>
          <a:lstStyle/>
          <a:p>
            <a:pPr marL="0" lvl="0" indent="0" algn="l" rtl="0">
              <a:lnSpc>
                <a:spcPct val="150000"/>
              </a:lnSpc>
              <a:spcBef>
                <a:spcPts val="1200"/>
              </a:spcBef>
              <a:spcAft>
                <a:spcPts val="0"/>
              </a:spcAft>
              <a:buNone/>
            </a:pPr>
            <a:r>
              <a:rPr lang="en" sz="1200" b="1" dirty="0">
                <a:solidFill>
                  <a:srgbClr val="000000"/>
                </a:solidFill>
                <a:latin typeface="Times New Roman" panose="02020603050405020304" pitchFamily="18" charset="0"/>
                <a:ea typeface="Arial"/>
                <a:cs typeface="Times New Roman" panose="02020603050405020304" pitchFamily="18" charset="0"/>
                <a:sym typeface="Arial"/>
              </a:rPr>
              <a:t>Task 2.6</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As a developer, I want to fine-tune the AI model, so that it delivers more accurate and high-quality responses to user queries.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Acceptance Criteria</a:t>
            </a:r>
            <a:r>
              <a:rPr lang="en" sz="1200" dirty="0">
                <a:solidFill>
                  <a:srgbClr val="000000"/>
                </a:solidFill>
                <a:latin typeface="Times New Roman" panose="02020603050405020304" pitchFamily="18" charset="0"/>
                <a:ea typeface="Arial"/>
                <a:cs typeface="Times New Roman" panose="02020603050405020304" pitchFamily="18" charset="0"/>
                <a:sym typeface="Arial"/>
              </a:rPr>
              <a:t>:</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50000"/>
              </a:lnSpc>
              <a:spcBef>
                <a:spcPts val="120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Fine-tuned model achieves higher performance metrics compared to the baseline.</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457200" lvl="0" indent="-298450" algn="l" rtl="0">
              <a:lnSpc>
                <a:spcPct val="150000"/>
              </a:lnSpc>
              <a:spcBef>
                <a:spcPts val="0"/>
              </a:spcBef>
              <a:spcAft>
                <a:spcPts val="0"/>
              </a:spcAft>
              <a:buClr>
                <a:srgbClr val="000000"/>
              </a:buClr>
              <a:buSzPts val="1100"/>
              <a:buFont typeface="Arial"/>
              <a:buChar char="●"/>
            </a:pPr>
            <a:r>
              <a:rPr lang="en" sz="1200" dirty="0">
                <a:solidFill>
                  <a:srgbClr val="000000"/>
                </a:solidFill>
                <a:latin typeface="Times New Roman" panose="02020603050405020304" pitchFamily="18" charset="0"/>
                <a:ea typeface="Arial"/>
                <a:cs typeface="Times New Roman" panose="02020603050405020304" pitchFamily="18" charset="0"/>
                <a:sym typeface="Arial"/>
              </a:rPr>
              <a:t>Improvements are documented and validated against test cases.</a:t>
            </a:r>
            <a:br>
              <a:rPr lang="en" sz="1200" dirty="0">
                <a:solidFill>
                  <a:srgbClr val="000000"/>
                </a:solidFill>
                <a:latin typeface="Times New Roman" panose="02020603050405020304" pitchFamily="18" charset="0"/>
                <a:ea typeface="Arial"/>
                <a:cs typeface="Times New Roman" panose="02020603050405020304" pitchFamily="18" charset="0"/>
                <a:sym typeface="Arial"/>
              </a:rPr>
            </a:b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Story Points</a:t>
            </a:r>
            <a:r>
              <a:rPr lang="en" sz="1200" dirty="0">
                <a:solidFill>
                  <a:srgbClr val="000000"/>
                </a:solidFill>
                <a:latin typeface="Times New Roman" panose="02020603050405020304" pitchFamily="18" charset="0"/>
                <a:ea typeface="Arial"/>
                <a:cs typeface="Times New Roman" panose="02020603050405020304" pitchFamily="18" charset="0"/>
                <a:sym typeface="Arial"/>
              </a:rPr>
              <a:t>: 10, </a:t>
            </a:r>
            <a:r>
              <a:rPr lang="en" sz="1200" b="1" dirty="0">
                <a:solidFill>
                  <a:srgbClr val="000000"/>
                </a:solidFill>
                <a:latin typeface="Times New Roman" panose="02020603050405020304" pitchFamily="18" charset="0"/>
                <a:ea typeface="Arial"/>
                <a:cs typeface="Times New Roman" panose="02020603050405020304" pitchFamily="18" charset="0"/>
                <a:sym typeface="Arial"/>
              </a:rPr>
              <a:t>Status : Not-Completed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lnSpc>
                <a:spcPct val="150000"/>
              </a:lnSpc>
              <a:spcBef>
                <a:spcPts val="1200"/>
              </a:spcBef>
              <a:spcAft>
                <a:spcPts val="0"/>
              </a:spcAft>
              <a:buNone/>
            </a:pPr>
            <a:r>
              <a:rPr lang="en" sz="1200" b="1" dirty="0">
                <a:solidFill>
                  <a:srgbClr val="000000"/>
                </a:solidFill>
                <a:latin typeface="Times New Roman" panose="02020603050405020304" pitchFamily="18" charset="0"/>
                <a:ea typeface="Calibri"/>
                <a:cs typeface="Times New Roman" panose="02020603050405020304" pitchFamily="18" charset="0"/>
                <a:sym typeface="Calibri"/>
              </a:rPr>
              <a:t> Total Story Points: 46 points</a:t>
            </a:r>
            <a:endParaRPr sz="1200" b="1" dirty="0">
              <a:solidFill>
                <a:srgbClr val="000000"/>
              </a:solidFill>
              <a:highlight>
                <a:schemeClr val="lt1"/>
              </a:highlight>
              <a:latin typeface="Times New Roman" panose="02020603050405020304" pitchFamily="18" charset="0"/>
              <a:ea typeface="Calibri"/>
              <a:cs typeface="Times New Roman" panose="02020603050405020304" pitchFamily="18" charset="0"/>
              <a:sym typeface="Calibri"/>
            </a:endParaRPr>
          </a:p>
          <a:p>
            <a:pPr marL="25400" marR="25400" lvl="0" indent="0" algn="l" rtl="0">
              <a:lnSpc>
                <a:spcPct val="150000"/>
              </a:lnSpc>
              <a:spcBef>
                <a:spcPts val="0"/>
              </a:spcBef>
              <a:spcAft>
                <a:spcPts val="0"/>
              </a:spcAft>
              <a:buNone/>
            </a:pPr>
            <a:r>
              <a:rPr lang="en" sz="1200" b="1" dirty="0">
                <a:solidFill>
                  <a:srgbClr val="000000"/>
                </a:solidFill>
                <a:highlight>
                  <a:schemeClr val="lt1"/>
                </a:highlight>
                <a:latin typeface="Times New Roman" panose="02020603050405020304" pitchFamily="18" charset="0"/>
                <a:ea typeface="Calibri"/>
                <a:cs typeface="Times New Roman" panose="02020603050405020304" pitchFamily="18" charset="0"/>
                <a:sym typeface="Calibri"/>
              </a:rPr>
              <a:t>Total Completed Stories: 36 points</a:t>
            </a:r>
            <a:endParaRPr sz="1200" b="1" dirty="0">
              <a:solidFill>
                <a:srgbClr val="000000"/>
              </a:solidFill>
              <a:highlight>
                <a:schemeClr val="lt1"/>
              </a:highlight>
              <a:latin typeface="Times New Roman" panose="02020603050405020304" pitchFamily="18" charset="0"/>
              <a:ea typeface="Calibri"/>
              <a:cs typeface="Times New Roman" panose="02020603050405020304" pitchFamily="18" charset="0"/>
              <a:sym typeface="Calibri"/>
            </a:endParaRPr>
          </a:p>
          <a:p>
            <a:pPr marL="25400" marR="25400" lvl="0" indent="0" algn="l" rtl="0">
              <a:lnSpc>
                <a:spcPct val="150000"/>
              </a:lnSpc>
              <a:spcBef>
                <a:spcPts val="0"/>
              </a:spcBef>
              <a:spcAft>
                <a:spcPts val="0"/>
              </a:spcAft>
              <a:buNone/>
            </a:pPr>
            <a:r>
              <a:rPr lang="en" sz="1200" b="1" dirty="0">
                <a:solidFill>
                  <a:srgbClr val="000000"/>
                </a:solidFill>
                <a:highlight>
                  <a:schemeClr val="lt1"/>
                </a:highlight>
                <a:latin typeface="Times New Roman" panose="02020603050405020304" pitchFamily="18" charset="0"/>
                <a:ea typeface="Calibri"/>
                <a:cs typeface="Times New Roman" panose="02020603050405020304" pitchFamily="18" charset="0"/>
                <a:sym typeface="Calibri"/>
              </a:rPr>
              <a:t>Total Stories not completed: 10 points</a:t>
            </a:r>
            <a:endParaRPr sz="1200" b="1" dirty="0">
              <a:solidFill>
                <a:srgbClr val="000000"/>
              </a:solidFill>
              <a:highlight>
                <a:schemeClr val="lt1"/>
              </a:highlight>
              <a:latin typeface="Times New Roman" panose="02020603050405020304" pitchFamily="18" charset="0"/>
              <a:ea typeface="Calibri"/>
              <a:cs typeface="Times New Roman" panose="02020603050405020304" pitchFamily="18" charset="0"/>
              <a:sym typeface="Calibri"/>
            </a:endParaRPr>
          </a:p>
        </p:txBody>
      </p:sp>
      <p:pic>
        <p:nvPicPr>
          <p:cNvPr id="2" name="Google Shape;589;p55">
            <a:extLst>
              <a:ext uri="{FF2B5EF4-FFF2-40B4-BE49-F238E27FC236}">
                <a16:creationId xmlns:a16="http://schemas.microsoft.com/office/drawing/2014/main" id="{ACEAF5D2-E513-A90F-5789-A7D8CD1D0335}"/>
              </a:ext>
            </a:extLst>
          </p:cNvPr>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Metrics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5" name="Google Shape;525;p46"/>
          <p:cNvSpPr txBox="1">
            <a:spLocks noGrp="1"/>
          </p:cNvSpPr>
          <p:nvPr>
            <p:ph type="body" idx="1"/>
          </p:nvPr>
        </p:nvSpPr>
        <p:spPr>
          <a:xfrm>
            <a:off x="1166100" y="1421962"/>
            <a:ext cx="7305900" cy="328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000000"/>
                </a:solidFill>
                <a:latin typeface="Times New Roman" panose="02020603050405020304" pitchFamily="18" charset="0"/>
                <a:ea typeface="Calibri"/>
                <a:cs typeface="Times New Roman" panose="02020603050405020304" pitchFamily="18" charset="0"/>
                <a:sym typeface="Calibri"/>
              </a:rPr>
              <a:t>Team Velocity - Sprint 2</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0"/>
              </a:spcBef>
              <a:spcAft>
                <a:spcPts val="0"/>
              </a:spcAft>
              <a:buNone/>
            </a:pP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0"/>
              </a:spcBef>
              <a:spcAft>
                <a:spcPts val="0"/>
              </a:spcAft>
              <a:buNone/>
            </a:pPr>
            <a:r>
              <a:rPr lang="en" sz="1200" b="1" dirty="0">
                <a:solidFill>
                  <a:srgbClr val="000000"/>
                </a:solidFill>
                <a:latin typeface="Times New Roman" panose="02020603050405020304" pitchFamily="18" charset="0"/>
                <a:ea typeface="Calibri"/>
                <a:cs typeface="Times New Roman" panose="02020603050405020304" pitchFamily="18" charset="0"/>
                <a:sym typeface="Calibri"/>
              </a:rPr>
              <a:t>Details: </a:t>
            </a:r>
            <a:endParaRPr sz="1200" b="1"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0"/>
              </a:spcBef>
              <a:spcAft>
                <a:spcPts val="0"/>
              </a:spcAft>
              <a:buNone/>
            </a:pP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457200" algn="l" rtl="0">
              <a:lnSpc>
                <a:spcPct val="100000"/>
              </a:lnSpc>
              <a:spcBef>
                <a:spcPts val="0"/>
              </a:spcBef>
              <a:spcAft>
                <a:spcPts val="0"/>
              </a:spcAft>
              <a:buNone/>
            </a:pPr>
            <a:r>
              <a:rPr lang="en" sz="1200" dirty="0">
                <a:solidFill>
                  <a:srgbClr val="000000"/>
                </a:solidFill>
                <a:latin typeface="Times New Roman" panose="02020603050405020304" pitchFamily="18" charset="0"/>
                <a:ea typeface="Calibri"/>
                <a:cs typeface="Times New Roman" panose="02020603050405020304" pitchFamily="18" charset="0"/>
                <a:sym typeface="Calibri"/>
              </a:rPr>
              <a:t>The team successfully completed 5 user stories, focusing on core functionalities such as collecting immigration-related documents, implementing a tagging system, developing an AI model, enabling user queries, and integrating a functional </a:t>
            </a:r>
            <a:r>
              <a:rPr lang="en" sz="1200" dirty="0" err="1">
                <a:solidFill>
                  <a:srgbClr val="000000"/>
                </a:solidFill>
                <a:latin typeface="Times New Roman" panose="02020603050405020304" pitchFamily="18" charset="0"/>
                <a:ea typeface="Calibri"/>
                <a:cs typeface="Times New Roman" panose="02020603050405020304" pitchFamily="18" charset="0"/>
                <a:sym typeface="Calibri"/>
              </a:rPr>
              <a:t>chatbox</a:t>
            </a:r>
            <a:r>
              <a:rPr lang="en" sz="1200" dirty="0">
                <a:solidFill>
                  <a:srgbClr val="000000"/>
                </a:solidFill>
                <a:latin typeface="Times New Roman" panose="02020603050405020304" pitchFamily="18" charset="0"/>
                <a:ea typeface="Calibri"/>
                <a:cs typeface="Times New Roman" panose="02020603050405020304" pitchFamily="18" charset="0"/>
                <a:sym typeface="Calibri"/>
              </a:rPr>
              <a:t>. These achievements significantly advanced the system's ability to provide personalized immigration advice. However, the task to fine-tune the AI model for improved accuracy remains incomplete.</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1200"/>
              </a:spcBef>
              <a:spcAft>
                <a:spcPts val="0"/>
              </a:spcAft>
              <a:buNone/>
            </a:pPr>
            <a:r>
              <a:rPr lang="en" sz="1200" dirty="0">
                <a:solidFill>
                  <a:srgbClr val="000000"/>
                </a:solidFill>
                <a:latin typeface="Times New Roman" panose="02020603050405020304" pitchFamily="18" charset="0"/>
                <a:ea typeface="Calibri"/>
                <a:cs typeface="Times New Roman" panose="02020603050405020304" pitchFamily="18" charset="0"/>
                <a:sym typeface="Calibri"/>
              </a:rPr>
              <a:t>The unfinished task involves fine-tuning the AI model to achieve higher performance metrics compared to the baseline and documenting improvements against test cases. This will be carried forward to the next sprint.</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1200"/>
              </a:spcBef>
              <a:spcAft>
                <a:spcPts val="0"/>
              </a:spcAft>
              <a:buNone/>
            </a:pPr>
            <a:r>
              <a:rPr lang="en" sz="1200" dirty="0">
                <a:solidFill>
                  <a:srgbClr val="000000"/>
                </a:solidFill>
                <a:latin typeface="Times New Roman" panose="02020603050405020304" pitchFamily="18" charset="0"/>
                <a:ea typeface="Calibri"/>
                <a:cs typeface="Times New Roman" panose="02020603050405020304" pitchFamily="18" charset="0"/>
                <a:sym typeface="Calibri"/>
              </a:rPr>
              <a:t>Story points are based on the complexity and effort required for each story, not the number of issues.</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1200"/>
              </a:spcBef>
              <a:spcAft>
                <a:spcPts val="0"/>
              </a:spcAft>
              <a:buNone/>
            </a:pPr>
            <a:r>
              <a:rPr lang="en" sz="1200" b="1" dirty="0">
                <a:solidFill>
                  <a:srgbClr val="000000"/>
                </a:solidFill>
                <a:latin typeface="Times New Roman" panose="02020603050405020304" pitchFamily="18" charset="0"/>
                <a:ea typeface="Calibri"/>
                <a:cs typeface="Times New Roman" panose="02020603050405020304" pitchFamily="18" charset="0"/>
                <a:sym typeface="Calibri"/>
              </a:rPr>
              <a:t>Total Story Points:</a:t>
            </a:r>
            <a:r>
              <a:rPr lang="en" sz="1200" dirty="0">
                <a:solidFill>
                  <a:srgbClr val="000000"/>
                </a:solidFill>
                <a:latin typeface="Times New Roman" panose="02020603050405020304" pitchFamily="18" charset="0"/>
                <a:ea typeface="Calibri"/>
                <a:cs typeface="Times New Roman" panose="02020603050405020304" pitchFamily="18" charset="0"/>
                <a:sym typeface="Calibri"/>
              </a:rPr>
              <a:t> 46</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1200"/>
              </a:spcBef>
              <a:spcAft>
                <a:spcPts val="0"/>
              </a:spcAft>
              <a:buNone/>
            </a:pPr>
            <a:r>
              <a:rPr lang="en" sz="1200" b="1" dirty="0">
                <a:solidFill>
                  <a:srgbClr val="000000"/>
                </a:solidFill>
                <a:latin typeface="Times New Roman" panose="02020603050405020304" pitchFamily="18" charset="0"/>
                <a:ea typeface="Calibri"/>
                <a:cs typeface="Times New Roman" panose="02020603050405020304" pitchFamily="18" charset="0"/>
                <a:sym typeface="Calibri"/>
              </a:rPr>
              <a:t>Completed Story Points:</a:t>
            </a:r>
            <a:r>
              <a:rPr lang="en" sz="1200" dirty="0">
                <a:solidFill>
                  <a:srgbClr val="000000"/>
                </a:solidFill>
                <a:latin typeface="Times New Roman" panose="02020603050405020304" pitchFamily="18" charset="0"/>
                <a:ea typeface="Calibri"/>
                <a:cs typeface="Times New Roman" panose="02020603050405020304" pitchFamily="18" charset="0"/>
                <a:sym typeface="Calibri"/>
              </a:rPr>
              <a:t> 36</a:t>
            </a:r>
            <a:endParaRPr sz="1200"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l" rtl="0">
              <a:lnSpc>
                <a:spcPct val="100000"/>
              </a:lnSpc>
              <a:spcBef>
                <a:spcPts val="1200"/>
              </a:spcBef>
              <a:spcAft>
                <a:spcPts val="1200"/>
              </a:spcAft>
              <a:buNone/>
            </a:pPr>
            <a:r>
              <a:rPr lang="en" sz="1200" b="1" dirty="0">
                <a:solidFill>
                  <a:srgbClr val="000000"/>
                </a:solidFill>
                <a:latin typeface="Times New Roman" panose="02020603050405020304" pitchFamily="18" charset="0"/>
                <a:ea typeface="Calibri"/>
                <a:cs typeface="Times New Roman" panose="02020603050405020304" pitchFamily="18" charset="0"/>
                <a:sym typeface="Calibri"/>
              </a:rPr>
              <a:t>Not Completed Story Points:</a:t>
            </a:r>
            <a:r>
              <a:rPr lang="en" sz="1200" dirty="0">
                <a:solidFill>
                  <a:srgbClr val="000000"/>
                </a:solidFill>
                <a:latin typeface="Times New Roman" panose="02020603050405020304" pitchFamily="18" charset="0"/>
                <a:ea typeface="Calibri"/>
                <a:cs typeface="Times New Roman" panose="02020603050405020304" pitchFamily="18" charset="0"/>
                <a:sym typeface="Calibri"/>
              </a:rPr>
              <a:t> 10</a:t>
            </a:r>
            <a:endParaRPr sz="1200" dirty="0">
              <a:solidFill>
                <a:srgbClr val="000000"/>
              </a:solidFill>
              <a:highlight>
                <a:srgbClr val="FFFFFF"/>
              </a:highlight>
              <a:latin typeface="Times New Roman" panose="02020603050405020304" pitchFamily="18" charset="0"/>
              <a:ea typeface="Calibri"/>
              <a:cs typeface="Times New Roman" panose="02020603050405020304" pitchFamily="18" charset="0"/>
              <a:sym typeface="Calibri"/>
            </a:endParaRPr>
          </a:p>
        </p:txBody>
      </p:sp>
      <p:pic>
        <p:nvPicPr>
          <p:cNvPr id="526" name="Google Shape;526;p4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Metrics</a:t>
            </a:r>
            <a:endParaRPr/>
          </a:p>
        </p:txBody>
      </p:sp>
      <p:pic>
        <p:nvPicPr>
          <p:cNvPr id="532" name="Google Shape;532;p47"/>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533" name="Google Shape;533;p47"/>
          <p:cNvPicPr preferRelativeResize="0"/>
          <p:nvPr/>
        </p:nvPicPr>
        <p:blipFill>
          <a:blip r:embed="rId4">
            <a:alphaModFix/>
          </a:blip>
          <a:stretch>
            <a:fillRect/>
          </a:stretch>
        </p:blipFill>
        <p:spPr>
          <a:xfrm>
            <a:off x="927200" y="1404675"/>
            <a:ext cx="6793949" cy="3567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Improvements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9" name="Google Shape;309;p16"/>
          <p:cNvSpPr txBox="1">
            <a:spLocks noGrp="1"/>
          </p:cNvSpPr>
          <p:nvPr>
            <p:ph type="body" idx="1"/>
          </p:nvPr>
        </p:nvSpPr>
        <p:spPr>
          <a:xfrm>
            <a:off x="1303800" y="166850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400" dirty="0">
                <a:solidFill>
                  <a:srgbClr val="434343"/>
                </a:solidFill>
                <a:latin typeface="Times New Roman" panose="02020603050405020304" pitchFamily="18" charset="0"/>
                <a:ea typeface="Maven Pro"/>
                <a:cs typeface="Times New Roman" panose="02020603050405020304" pitchFamily="18" charset="0"/>
                <a:sym typeface="Maven Pro"/>
              </a:rPr>
              <a:t>Architecture Diagram</a:t>
            </a:r>
            <a:endParaRPr sz="14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400" dirty="0">
                <a:solidFill>
                  <a:srgbClr val="434343"/>
                </a:solidFill>
                <a:latin typeface="Times New Roman" panose="02020603050405020304" pitchFamily="18" charset="0"/>
                <a:ea typeface="Maven Pro"/>
                <a:cs typeface="Times New Roman" panose="02020603050405020304" pitchFamily="18" charset="0"/>
                <a:sym typeface="Maven Pro"/>
              </a:rPr>
              <a:t>ER Diagram</a:t>
            </a:r>
            <a:endParaRPr sz="14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400" dirty="0">
                <a:solidFill>
                  <a:srgbClr val="434343"/>
                </a:solidFill>
                <a:latin typeface="Times New Roman" panose="02020603050405020304" pitchFamily="18" charset="0"/>
                <a:ea typeface="Maven Pro"/>
                <a:cs typeface="Times New Roman" panose="02020603050405020304" pitchFamily="18" charset="0"/>
                <a:sym typeface="Maven Pro"/>
              </a:rPr>
              <a:t>Project Backlog</a:t>
            </a:r>
            <a:endParaRPr sz="14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1200"/>
              </a:spcAft>
              <a:buNone/>
            </a:pPr>
            <a:endParaRPr sz="14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10" name="Google Shape;310;p16"/>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Metrics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39" name="Google Shape;539;p48"/>
          <p:cNvSpPr txBox="1">
            <a:spLocks noGrp="1"/>
          </p:cNvSpPr>
          <p:nvPr>
            <p:ph type="body" idx="1"/>
          </p:nvPr>
        </p:nvSpPr>
        <p:spPr>
          <a:xfrm>
            <a:off x="1056750" y="1713538"/>
            <a:ext cx="7030500" cy="3074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solidFill>
                  <a:srgbClr val="000000"/>
                </a:solidFill>
                <a:latin typeface="Times New Roman" panose="02020603050405020304" pitchFamily="18" charset="0"/>
                <a:ea typeface="Calibri"/>
                <a:cs typeface="Times New Roman" panose="02020603050405020304" pitchFamily="18" charset="0"/>
                <a:sym typeface="Calibri"/>
              </a:rPr>
              <a:t>Completed/Committed Ratio: </a:t>
            </a:r>
            <a:endParaRPr sz="1400" b="1"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ctr" rtl="0">
              <a:spcBef>
                <a:spcPts val="0"/>
              </a:spcBef>
              <a:spcAft>
                <a:spcPts val="0"/>
              </a:spcAft>
              <a:buNone/>
            </a:pPr>
            <a:endParaRPr sz="1400" b="1" dirty="0">
              <a:solidFill>
                <a:srgbClr val="000000"/>
              </a:solidFill>
              <a:latin typeface="Times New Roman" panose="02020603050405020304" pitchFamily="18" charset="0"/>
              <a:ea typeface="Calibri"/>
              <a:cs typeface="Times New Roman" panose="02020603050405020304" pitchFamily="18" charset="0"/>
              <a:sym typeface="Calibri"/>
            </a:endParaRPr>
          </a:p>
          <a:p>
            <a:pPr marL="0" lvl="0" indent="0" algn="ctr" rtl="0">
              <a:spcBef>
                <a:spcPts val="0"/>
              </a:spcBef>
              <a:spcAft>
                <a:spcPts val="0"/>
              </a:spcAft>
              <a:buNone/>
            </a:pPr>
            <a:r>
              <a:rPr lang="en" sz="1400" b="1" dirty="0">
                <a:solidFill>
                  <a:srgbClr val="000000"/>
                </a:solidFill>
                <a:latin typeface="Times New Roman" panose="02020603050405020304" pitchFamily="18" charset="0"/>
                <a:ea typeface="Calibri"/>
                <a:cs typeface="Times New Roman" panose="02020603050405020304" pitchFamily="18" charset="0"/>
                <a:sym typeface="Calibri"/>
              </a:rPr>
              <a:t>36/46=78.28%</a:t>
            </a:r>
            <a:endParaRPr sz="1400" b="1"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540" name="Google Shape;540;p4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Retrospective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46" name="Google Shape;546;p49"/>
          <p:cNvSpPr txBox="1">
            <a:spLocks noGrp="1"/>
          </p:cNvSpPr>
          <p:nvPr>
            <p:ph type="body" idx="1"/>
          </p:nvPr>
        </p:nvSpPr>
        <p:spPr>
          <a:xfrm>
            <a:off x="1303775"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What Went Well?</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Improved the MVP.</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Improved the front-end design.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Implemented basic AI functionality.</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Successfully collected required documents.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Followed Agile programming principles.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Completed most user stories.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1200"/>
              </a:spcAft>
              <a:buNone/>
            </a:pP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547" name="Google Shape;547;p4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
        <p:nvSpPr>
          <p:cNvPr id="548" name="Google Shape;548;p49"/>
          <p:cNvSpPr txBox="1">
            <a:spLocks noGrp="1"/>
          </p:cNvSpPr>
          <p:nvPr>
            <p:ph type="body" idx="1"/>
          </p:nvPr>
        </p:nvSpPr>
        <p:spPr>
          <a:xfrm>
            <a:off x="3752000"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What Can Be Improved?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Improve communication via WhatsApp.</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Adhere to deadlines more strictly.</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Update the team regularly on individual tasks.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Provide specific details on issues and challenges.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Increase transparency on work progress.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Avoid last-minute communication; encourage collaboration.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
        <p:nvSpPr>
          <p:cNvPr id="549" name="Google Shape;549;p49"/>
          <p:cNvSpPr txBox="1">
            <a:spLocks noGrp="1"/>
          </p:cNvSpPr>
          <p:nvPr>
            <p:ph type="body" idx="1"/>
          </p:nvPr>
        </p:nvSpPr>
        <p:spPr>
          <a:xfrm>
            <a:off x="6200225" y="1219175"/>
            <a:ext cx="2239200" cy="3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Actionable Items: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Respond promptly to WhatsApp messages ASAP when seen.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Collaborate more actively in the next sprint by forming subtext groups.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Complete all components 72 hours before deadlines.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Ensure three meetings per week, with one in-person meeting.</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Attempt to conduct daily standups for progress tracking.</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0"/>
          <p:cNvSpPr txBox="1">
            <a:spLocks noGrp="1"/>
          </p:cNvSpPr>
          <p:nvPr>
            <p:ph type="title"/>
          </p:nvPr>
        </p:nvSpPr>
        <p:spPr>
          <a:xfrm>
            <a:off x="1303800" y="48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Planning and Commitment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6" name="Google Shape;556;p5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 name="Picture 2" descr="A screenshot of a computer screen&#10;&#10;Description automatically generated">
            <a:extLst>
              <a:ext uri="{FF2B5EF4-FFF2-40B4-BE49-F238E27FC236}">
                <a16:creationId xmlns:a16="http://schemas.microsoft.com/office/drawing/2014/main" id="{81DE56B8-B876-01EC-BD21-F918E6AA6524}"/>
              </a:ext>
            </a:extLst>
          </p:cNvPr>
          <p:cNvPicPr>
            <a:picLocks noChangeAspect="1"/>
          </p:cNvPicPr>
          <p:nvPr/>
        </p:nvPicPr>
        <p:blipFill>
          <a:blip r:embed="rId4"/>
          <a:stretch>
            <a:fillRect/>
          </a:stretch>
        </p:blipFill>
        <p:spPr>
          <a:xfrm>
            <a:off x="494100" y="605100"/>
            <a:ext cx="7772400" cy="436075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Demo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2" name="Google Shape;562;p5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563" name="Google Shape;563;p51"/>
          <p:cNvPicPr preferRelativeResize="0"/>
          <p:nvPr/>
        </p:nvPicPr>
        <p:blipFill rotWithShape="1">
          <a:blip r:embed="rId4">
            <a:alphaModFix/>
          </a:blip>
          <a:srcRect t="1710"/>
          <a:stretch/>
        </p:blipFill>
        <p:spPr>
          <a:xfrm>
            <a:off x="1303800" y="1300000"/>
            <a:ext cx="6405599" cy="35660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Demo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9" name="Google Shape;569;p52"/>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570" name="Google Shape;570;p52"/>
          <p:cNvPicPr preferRelativeResize="0"/>
          <p:nvPr/>
        </p:nvPicPr>
        <p:blipFill>
          <a:blip r:embed="rId4">
            <a:alphaModFix/>
          </a:blip>
          <a:stretch>
            <a:fillRect/>
          </a:stretch>
        </p:blipFill>
        <p:spPr>
          <a:xfrm>
            <a:off x="1303800" y="1146925"/>
            <a:ext cx="6243050" cy="3703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Github Link</a:t>
            </a:r>
            <a:endParaRPr/>
          </a:p>
        </p:txBody>
      </p:sp>
      <p:sp>
        <p:nvSpPr>
          <p:cNvPr id="576" name="Google Shape;576;p53"/>
          <p:cNvSpPr txBox="1">
            <a:spLocks noGrp="1"/>
          </p:cNvSpPr>
          <p:nvPr>
            <p:ph type="body" idx="1"/>
          </p:nvPr>
        </p:nvSpPr>
        <p:spPr>
          <a:xfrm>
            <a:off x="1303800" y="1990050"/>
            <a:ext cx="7030500" cy="622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400" u="sng" dirty="0">
                <a:solidFill>
                  <a:schemeClr val="hlink"/>
                </a:solidFill>
                <a:latin typeface="Times New Roman" panose="02020603050405020304" pitchFamily="18" charset="0"/>
                <a:cs typeface="Times New Roman" panose="02020603050405020304" pitchFamily="18" charset="0"/>
                <a:hlinkClick r:id="rId3"/>
              </a:rPr>
              <a:t>https://github.com/htmw/2024F-borderless.ai/wiki</a:t>
            </a:r>
            <a:endParaRPr sz="1400" dirty="0">
              <a:latin typeface="Times New Roman" panose="02020603050405020304" pitchFamily="18" charset="0"/>
              <a:cs typeface="Times New Roman" panose="02020603050405020304" pitchFamily="18" charset="0"/>
            </a:endParaRPr>
          </a:p>
        </p:txBody>
      </p:sp>
      <p:pic>
        <p:nvPicPr>
          <p:cNvPr id="577" name="Google Shape;577;p53"/>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2377650" y="2072100"/>
            <a:ext cx="43887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u="sng" dirty="0">
                <a:solidFill>
                  <a:schemeClr val="hlink"/>
                </a:solidFill>
                <a:latin typeface="Times New Roman" panose="02020603050405020304" pitchFamily="18" charset="0"/>
                <a:cs typeface="Times New Roman" panose="02020603050405020304" pitchFamily="18" charset="0"/>
                <a:hlinkClick r:id="rId3"/>
              </a:rPr>
              <a:t>Live Application Demo</a:t>
            </a:r>
            <a:endParaRPr sz="3200" dirty="0">
              <a:latin typeface="Times New Roman" panose="02020603050405020304" pitchFamily="18" charset="0"/>
              <a:cs typeface="Times New Roman" panose="02020603050405020304" pitchFamily="18" charset="0"/>
            </a:endParaRPr>
          </a:p>
        </p:txBody>
      </p:sp>
      <p:pic>
        <p:nvPicPr>
          <p:cNvPr id="583" name="Google Shape;583;p54"/>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5"/>
          <p:cNvSpPr txBox="1">
            <a:spLocks noGrp="1"/>
          </p:cNvSpPr>
          <p:nvPr>
            <p:ph type="title"/>
          </p:nvPr>
        </p:nvSpPr>
        <p:spPr>
          <a:xfrm>
            <a:off x="3362975" y="2072100"/>
            <a:ext cx="29961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THANK YOU!</a:t>
            </a:r>
            <a:endParaRPr dirty="0"/>
          </a:p>
        </p:txBody>
      </p:sp>
      <p:pic>
        <p:nvPicPr>
          <p:cNvPr id="589" name="Google Shape;589;p55"/>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6" name="Google Shape;316;p17"/>
          <p:cNvSpPr txBox="1">
            <a:spLocks noGrp="1"/>
          </p:cNvSpPr>
          <p:nvPr>
            <p:ph type="body" idx="1"/>
          </p:nvPr>
        </p:nvSpPr>
        <p:spPr>
          <a:xfrm>
            <a:off x="1303800" y="1300950"/>
            <a:ext cx="7030500" cy="3616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dirty="0">
                <a:solidFill>
                  <a:srgbClr val="434343"/>
                </a:solidFill>
                <a:latin typeface="Times New Roman" panose="02020603050405020304" pitchFamily="18" charset="0"/>
                <a:ea typeface="Maven Pro"/>
                <a:cs typeface="Times New Roman" panose="02020603050405020304" pitchFamily="18" charset="0"/>
                <a:sym typeface="Maven Pro"/>
              </a:rPr>
              <a:t>Project Name:</a:t>
            </a: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 Immigration AI Advisor</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5600" b="1" dirty="0">
                <a:solidFill>
                  <a:srgbClr val="434343"/>
                </a:solidFill>
                <a:latin typeface="Times New Roman" panose="02020603050405020304" pitchFamily="18" charset="0"/>
                <a:ea typeface="Maven Pro"/>
                <a:cs typeface="Times New Roman" panose="02020603050405020304" pitchFamily="18" charset="0"/>
                <a:sym typeface="Maven Pro"/>
              </a:rPr>
              <a:t>Team: </a:t>
            </a:r>
            <a:r>
              <a:rPr lang="en" sz="5600" dirty="0" err="1">
                <a:solidFill>
                  <a:srgbClr val="434343"/>
                </a:solidFill>
                <a:latin typeface="Times New Roman" panose="02020603050405020304" pitchFamily="18" charset="0"/>
                <a:ea typeface="Maven Pro"/>
                <a:cs typeface="Times New Roman" panose="02020603050405020304" pitchFamily="18" charset="0"/>
                <a:sym typeface="Maven Pro"/>
              </a:rPr>
              <a:t>Borderless.AI</a:t>
            </a: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 </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5600" b="1" dirty="0">
                <a:solidFill>
                  <a:srgbClr val="434343"/>
                </a:solidFill>
                <a:latin typeface="Times New Roman" panose="02020603050405020304" pitchFamily="18" charset="0"/>
                <a:ea typeface="Maven Pro"/>
                <a:cs typeface="Times New Roman" panose="02020603050405020304" pitchFamily="18" charset="0"/>
                <a:sym typeface="Maven Pro"/>
              </a:rPr>
              <a:t>Project Description:</a:t>
            </a:r>
            <a:endParaRPr sz="56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Immigration AI Advisor is a AI-based application designed to assist international students with immigration-related queries by reading documents (I-20, I-94) and providing personalized advice based on immigration rules and policies.</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5600" b="1" dirty="0">
                <a:solidFill>
                  <a:srgbClr val="434343"/>
                </a:solidFill>
                <a:latin typeface="Times New Roman" panose="02020603050405020304" pitchFamily="18" charset="0"/>
                <a:ea typeface="Maven Pro"/>
                <a:cs typeface="Times New Roman" panose="02020603050405020304" pitchFamily="18" charset="0"/>
                <a:sym typeface="Maven Pro"/>
              </a:rPr>
              <a:t>Benefit Outcomes:</a:t>
            </a:r>
            <a:endParaRPr sz="56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312737" algn="l" rtl="0">
              <a:spcBef>
                <a:spcPts val="1200"/>
              </a:spcBef>
              <a:spcAft>
                <a:spcPts val="0"/>
              </a:spcAft>
              <a:buClr>
                <a:srgbClr val="434343"/>
              </a:buClr>
              <a:buSzPct val="100000"/>
              <a:buFont typeface="Maven Pro"/>
              <a:buChar char="●"/>
            </a:pP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Faster, more accurate immigration advice for international students.</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312737" algn="l" rtl="0">
              <a:spcBef>
                <a:spcPts val="0"/>
              </a:spcBef>
              <a:spcAft>
                <a:spcPts val="0"/>
              </a:spcAft>
              <a:buClr>
                <a:srgbClr val="434343"/>
              </a:buClr>
              <a:buSzPct val="100000"/>
              <a:buFont typeface="Maven Pro"/>
              <a:buChar char="●"/>
            </a:pP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Reduced burden on international student offices with limited resources.</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457200" lvl="0" indent="-312737" algn="l" rtl="0">
              <a:spcBef>
                <a:spcPts val="0"/>
              </a:spcBef>
              <a:spcAft>
                <a:spcPts val="0"/>
              </a:spcAft>
              <a:buClr>
                <a:srgbClr val="434343"/>
              </a:buClr>
              <a:buSzPct val="100000"/>
              <a:buFont typeface="Maven Pro"/>
              <a:buChar char="●"/>
            </a:pP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Improved efficiency in managing immigration-related queries within budget constraints.</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5600" b="1" dirty="0" err="1">
                <a:solidFill>
                  <a:srgbClr val="434343"/>
                </a:solidFill>
                <a:latin typeface="Times New Roman" panose="02020603050405020304" pitchFamily="18" charset="0"/>
                <a:ea typeface="Maven Pro"/>
                <a:cs typeface="Times New Roman" panose="02020603050405020304" pitchFamily="18" charset="0"/>
                <a:sym typeface="Maven Pro"/>
              </a:rPr>
              <a:t>Github</a:t>
            </a:r>
            <a:r>
              <a:rPr lang="en" sz="5600" b="1" dirty="0">
                <a:solidFill>
                  <a:srgbClr val="434343"/>
                </a:solidFill>
                <a:latin typeface="Times New Roman" panose="02020603050405020304" pitchFamily="18" charset="0"/>
                <a:ea typeface="Maven Pro"/>
                <a:cs typeface="Times New Roman" panose="02020603050405020304" pitchFamily="18" charset="0"/>
                <a:sym typeface="Maven Pro"/>
              </a:rPr>
              <a:t> </a:t>
            </a:r>
            <a:r>
              <a:rPr lang="en" sz="5600" b="1" dirty="0" err="1">
                <a:solidFill>
                  <a:srgbClr val="434343"/>
                </a:solidFill>
                <a:latin typeface="Times New Roman" panose="02020603050405020304" pitchFamily="18" charset="0"/>
                <a:ea typeface="Maven Pro"/>
                <a:cs typeface="Times New Roman" panose="02020603050405020304" pitchFamily="18" charset="0"/>
                <a:sym typeface="Maven Pro"/>
              </a:rPr>
              <a:t>Link:</a:t>
            </a:r>
            <a:r>
              <a:rPr lang="en" sz="5600" u="sng" dirty="0" err="1">
                <a:solidFill>
                  <a:schemeClr val="hlink"/>
                </a:solidFill>
                <a:latin typeface="Times New Roman" panose="02020603050405020304" pitchFamily="18" charset="0"/>
                <a:ea typeface="Maven Pro"/>
                <a:cs typeface="Times New Roman" panose="02020603050405020304" pitchFamily="18" charset="0"/>
                <a:sym typeface="Maven Pro"/>
                <a:hlinkClick r:id="rId3"/>
              </a:rPr>
              <a:t>https</a:t>
            </a:r>
            <a:r>
              <a:rPr lang="en" sz="5600" u="sng" dirty="0">
                <a:solidFill>
                  <a:schemeClr val="hlink"/>
                </a:solidFill>
                <a:latin typeface="Times New Roman" panose="02020603050405020304" pitchFamily="18" charset="0"/>
                <a:ea typeface="Maven Pro"/>
                <a:cs typeface="Times New Roman" panose="02020603050405020304" pitchFamily="18" charset="0"/>
                <a:sym typeface="Maven Pro"/>
                <a:hlinkClick r:id="rId3"/>
              </a:rPr>
              <a:t>://github.com/htmw/2024F-borderless.ai/wiki</a:t>
            </a:r>
            <a:r>
              <a:rPr lang="en" sz="5600" dirty="0">
                <a:solidFill>
                  <a:srgbClr val="434343"/>
                </a:solidFill>
                <a:latin typeface="Times New Roman" panose="02020603050405020304" pitchFamily="18" charset="0"/>
                <a:ea typeface="Maven Pro"/>
                <a:cs typeface="Times New Roman" panose="02020603050405020304" pitchFamily="18" charset="0"/>
                <a:sym typeface="Maven Pro"/>
              </a:rPr>
              <a:t> </a:t>
            </a:r>
            <a:endParaRPr sz="5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endParaRPr sz="16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endParaRPr b="1" dirty="0">
              <a:solidFill>
                <a:srgbClr val="434343"/>
              </a:solidFill>
              <a:latin typeface="Maven Pro"/>
              <a:ea typeface="Maven Pro"/>
              <a:cs typeface="Maven Pro"/>
              <a:sym typeface="Maven Pro"/>
            </a:endParaRPr>
          </a:p>
          <a:p>
            <a:pPr marL="0" lvl="0" indent="0" algn="l" rtl="0">
              <a:spcBef>
                <a:spcPts val="1200"/>
              </a:spcBef>
              <a:spcAft>
                <a:spcPts val="1200"/>
              </a:spcAft>
              <a:buNone/>
            </a:pPr>
            <a:endParaRPr b="1" dirty="0">
              <a:solidFill>
                <a:srgbClr val="434343"/>
              </a:solidFill>
              <a:latin typeface="Maven Pro"/>
              <a:ea typeface="Maven Pro"/>
              <a:cs typeface="Maven Pro"/>
              <a:sym typeface="Maven Pro"/>
            </a:endParaRPr>
          </a:p>
        </p:txBody>
      </p:sp>
      <p:pic>
        <p:nvPicPr>
          <p:cNvPr id="317" name="Google Shape;317;p17"/>
          <p:cNvPicPr preferRelativeResize="0"/>
          <p:nvPr/>
        </p:nvPicPr>
        <p:blipFill rotWithShape="1">
          <a:blip r:embed="rId4">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Working Agreement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3" name="Google Shape;323;p18"/>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pic>
        <p:nvPicPr>
          <p:cNvPr id="324" name="Google Shape;324;p18"/>
          <p:cNvPicPr preferRelativeResize="0"/>
          <p:nvPr/>
        </p:nvPicPr>
        <p:blipFill>
          <a:blip r:embed="rId4">
            <a:alphaModFix/>
          </a:blip>
          <a:stretch>
            <a:fillRect/>
          </a:stretch>
        </p:blipFill>
        <p:spPr>
          <a:xfrm>
            <a:off x="2935350" y="1122550"/>
            <a:ext cx="3253279" cy="4020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Schedule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0" name="Google Shape;330;p19"/>
          <p:cNvSpPr txBox="1">
            <a:spLocks noGrp="1"/>
          </p:cNvSpPr>
          <p:nvPr>
            <p:ph type="body" idx="1"/>
          </p:nvPr>
        </p:nvSpPr>
        <p:spPr>
          <a:xfrm>
            <a:off x="1303800" y="1479667"/>
            <a:ext cx="7030500" cy="33498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Sprint 0: Understanding the Project (Pre-Development Phase)</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 Gather requirements, define project scope, and identify key user needs.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Activities: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Understand the scope of immigration document handling (I-20, I-94).</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Research relevant immigration rules and policies.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Define key features for the Immigration AI Advisor (PDF upload, document parsing, personalized advice).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Set up the development environment and select tech stack (Python, Flask, AI framework).</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Initial team roles assignment.</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31" name="Google Shape;331;p19"/>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Schedule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7" name="Google Shape;337;p20"/>
          <p:cNvSpPr txBox="1">
            <a:spLocks noGrp="1"/>
          </p:cNvSpPr>
          <p:nvPr>
            <p:ph type="body" idx="1"/>
          </p:nvPr>
        </p:nvSpPr>
        <p:spPr>
          <a:xfrm>
            <a:off x="1303800" y="1496291"/>
            <a:ext cx="7030500" cy="326670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Sprint 1: Basic PDF Upload &amp; Parsing</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Build and demonstrate the basic functionality of the Immigration AI Advisor.</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Tasks: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Implement PDF upload functionality via the web UI.</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Develop code for reading and extracting basic information from I-20 PDFs (e.g., Name, </a:t>
            </a:r>
            <a:r>
              <a:rPr lang="en" sz="1200" dirty="0" err="1">
                <a:solidFill>
                  <a:srgbClr val="434343"/>
                </a:solidFill>
                <a:latin typeface="Times New Roman" panose="02020603050405020304" pitchFamily="18" charset="0"/>
                <a:ea typeface="Maven Pro"/>
                <a:cs typeface="Times New Roman" panose="02020603050405020304" pitchFamily="18" charset="0"/>
                <a:sym typeface="Maven Pro"/>
              </a:rPr>
              <a:t>DoB</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Establish Flask as the backend for handling requests.</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Test and verify that the I-20 upload and parsing process is functional.</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Demo the working upload and basic data extraction.</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38" name="Google Shape;338;p20"/>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Schedule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4" name="Google Shape;344;p21"/>
          <p:cNvSpPr txBox="1">
            <a:spLocks noGrp="1"/>
          </p:cNvSpPr>
          <p:nvPr>
            <p:ph type="body" idx="1"/>
          </p:nvPr>
        </p:nvSpPr>
        <p:spPr>
          <a:xfrm>
            <a:off x="1303800" y="1470525"/>
            <a:ext cx="7030500" cy="307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Sprint 2: AI Component and Chat Box Front End</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Goal: </a:t>
            </a: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Introduce basic AI-driven advice.</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b="1" dirty="0">
                <a:solidFill>
                  <a:srgbClr val="434343"/>
                </a:solidFill>
                <a:latin typeface="Times New Roman" panose="02020603050405020304" pitchFamily="18" charset="0"/>
                <a:ea typeface="Maven Pro"/>
                <a:cs typeface="Times New Roman" panose="02020603050405020304" pitchFamily="18" charset="0"/>
                <a:sym typeface="Maven Pro"/>
              </a:rPr>
              <a:t>Tasks:</a:t>
            </a:r>
            <a:endParaRPr sz="1200" b="1"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Implement basic AI functionality to begin providing personalized advice </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Ensure the system is flexible enough to handle more complex parsing as needed.</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a:p>
            <a:pPr marL="0" lvl="0" indent="0" algn="l" rtl="0">
              <a:spcBef>
                <a:spcPts val="1200"/>
              </a:spcBef>
              <a:spcAft>
                <a:spcPts val="0"/>
              </a:spcAft>
              <a:buNone/>
            </a:pPr>
            <a:r>
              <a:rPr lang="en" sz="1200" dirty="0">
                <a:solidFill>
                  <a:srgbClr val="434343"/>
                </a:solidFill>
                <a:latin typeface="Times New Roman" panose="02020603050405020304" pitchFamily="18" charset="0"/>
                <a:ea typeface="Maven Pro"/>
                <a:cs typeface="Times New Roman" panose="02020603050405020304" pitchFamily="18" charset="0"/>
                <a:sym typeface="Maven Pro"/>
              </a:rPr>
              <a:t>Front End UI and Chat Box functionality</a:t>
            </a:r>
            <a:endParaRPr sz="1200" dirty="0">
              <a:solidFill>
                <a:srgbClr val="434343"/>
              </a:solidFill>
              <a:latin typeface="Times New Roman" panose="02020603050405020304" pitchFamily="18" charset="0"/>
              <a:ea typeface="Maven Pro"/>
              <a:cs typeface="Times New Roman" panose="02020603050405020304" pitchFamily="18" charset="0"/>
              <a:sym typeface="Maven Pro"/>
            </a:endParaRPr>
          </a:p>
        </p:txBody>
      </p:sp>
      <p:pic>
        <p:nvPicPr>
          <p:cNvPr id="345" name="Google Shape;345;p21"/>
          <p:cNvPicPr preferRelativeResize="0"/>
          <p:nvPr/>
        </p:nvPicPr>
        <p:blipFill rotWithShape="1">
          <a:blip r:embed="rId3">
            <a:alphaModFix/>
          </a:blip>
          <a:srcRect l="20008" t="18153" r="19322" b="22364"/>
          <a:stretch/>
        </p:blipFill>
        <p:spPr>
          <a:xfrm>
            <a:off x="8259600" y="4276425"/>
            <a:ext cx="884400" cy="86707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2970</Words>
  <Application>Microsoft Macintosh PowerPoint</Application>
  <PresentationFormat>On-screen Show (16:9)</PresentationFormat>
  <Paragraphs>370</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Maven Pro</vt:lpstr>
      <vt:lpstr>Nunito</vt:lpstr>
      <vt:lpstr>Arial</vt:lpstr>
      <vt:lpstr>Times New Roman</vt:lpstr>
      <vt:lpstr>Momentum</vt:lpstr>
      <vt:lpstr>Immigration AI Advisor </vt:lpstr>
      <vt:lpstr>Agenda</vt:lpstr>
      <vt:lpstr>Team Member Roles and Responsibilities </vt:lpstr>
      <vt:lpstr>Improvements  </vt:lpstr>
      <vt:lpstr>Project Description  </vt:lpstr>
      <vt:lpstr>Team Working Agreement  </vt:lpstr>
      <vt:lpstr>Project Schedule  </vt:lpstr>
      <vt:lpstr>Project Schedule  </vt:lpstr>
      <vt:lpstr>Project Schedule  </vt:lpstr>
      <vt:lpstr>Project Schedule  </vt:lpstr>
      <vt:lpstr>Personas  </vt:lpstr>
      <vt:lpstr>Personas  </vt:lpstr>
      <vt:lpstr>Personas  </vt:lpstr>
      <vt:lpstr>MVP  </vt:lpstr>
      <vt:lpstr>Technologies  </vt:lpstr>
      <vt:lpstr>Algorithms  </vt:lpstr>
      <vt:lpstr>Diagrams   </vt:lpstr>
      <vt:lpstr>Architecture Diagram  </vt:lpstr>
      <vt:lpstr>Context Diagram  </vt:lpstr>
      <vt:lpstr>ER Diagram (Entity-Relationship Diagram)  </vt:lpstr>
      <vt:lpstr>Sequence Diagram   </vt:lpstr>
      <vt:lpstr>State Diagram  </vt:lpstr>
      <vt:lpstr>Sprint 1 Recap</vt:lpstr>
      <vt:lpstr>Project Backlog  Stories or Tasks for the Whole Project    </vt:lpstr>
      <vt:lpstr>PowerPoint Presentation</vt:lpstr>
      <vt:lpstr>PowerPoint Presentation</vt:lpstr>
      <vt:lpstr>PowerPoint Presentation</vt:lpstr>
      <vt:lpstr>Sprint 2  Backlog  Stories or Tasks committed for this Sprint </vt:lpstr>
      <vt:lpstr>Sprint 2  Backlog  Stories or Tasks committed for this Sprint </vt:lpstr>
      <vt:lpstr>Sprint 2  Backlog  Stories or Tasks committed for this Sprint </vt:lpstr>
      <vt:lpstr>Sprint 2  Backlog   Test Cases    </vt:lpstr>
      <vt:lpstr>Sprint 2  Backlog   Test Cases    </vt:lpstr>
      <vt:lpstr>Sprint 2  Backlog   Test Cases    </vt:lpstr>
      <vt:lpstr>Sprint 2  Backlog  Stories completed    </vt:lpstr>
      <vt:lpstr>Sprint 2  Backlog  Stories completed</vt:lpstr>
      <vt:lpstr>Sprint 2  Backlog  Stories completed</vt:lpstr>
      <vt:lpstr>Sprint 2  Backlog Stories Not Completed</vt:lpstr>
      <vt:lpstr>Metrics    </vt:lpstr>
      <vt:lpstr>Metrics</vt:lpstr>
      <vt:lpstr>Metrics    </vt:lpstr>
      <vt:lpstr>Retrospective  </vt:lpstr>
      <vt:lpstr>Sprint 3 Planning and Commitment  </vt:lpstr>
      <vt:lpstr>Project Demo  </vt:lpstr>
      <vt:lpstr>Project Demo  </vt:lpstr>
      <vt:lpstr>Github Link</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Immigration AI Advisor </dc:title>
  <cp:lastModifiedBy>Thippeganahalli Charudatta, Mr. Santhosh</cp:lastModifiedBy>
  <cp:revision>1</cp:revision>
  <dcterms:modified xsi:type="dcterms:W3CDTF">2024-11-20T03:17:53Z</dcterms:modified>
</cp:coreProperties>
</file>